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Lst>
  <p:sldSz cy="5143500" cx="9144000"/>
  <p:notesSz cx="6858000" cy="9144000"/>
  <p:embeddedFontLst>
    <p:embeddedFont>
      <p:font typeface="Ubuntu"/>
      <p:regular r:id="rId118"/>
      <p:bold r:id="rId119"/>
      <p:italic r:id="rId120"/>
      <p:boldItalic r:id="rId121"/>
    </p:embeddedFont>
    <p:embeddedFont>
      <p:font typeface="Raleway"/>
      <p:regular r:id="rId122"/>
      <p:bold r:id="rId123"/>
      <p:italic r:id="rId124"/>
      <p:boldItalic r:id="rId125"/>
    </p:embeddedFont>
    <p:embeddedFont>
      <p:font typeface="EB Garamond"/>
      <p:regular r:id="rId126"/>
      <p:bold r:id="rId127"/>
      <p:italic r:id="rId128"/>
      <p:boldItalic r:id="rId129"/>
    </p:embeddedFont>
    <p:embeddedFont>
      <p:font typeface="Average"/>
      <p:regular r:id="rId130"/>
    </p:embeddedFont>
    <p:embeddedFont>
      <p:font typeface="Oswald"/>
      <p:regular r:id="rId131"/>
      <p:bold r:id="rId132"/>
    </p:embeddedFont>
    <p:embeddedFont>
      <p:font typeface="Roboto Mono"/>
      <p:regular r:id="rId133"/>
      <p:bold r:id="rId134"/>
      <p:italic r:id="rId135"/>
      <p:boldItalic r:id="rId1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F8D6D4-4A17-4C14-8489-BCA10579C9A2}">
  <a:tblStyle styleId="{BDF8D6D4-4A17-4C14-8489-BCA10579C9A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font" Target="fonts/EBGaramond-boldItalic.fntdata"/><Relationship Id="rId128" Type="http://schemas.openxmlformats.org/officeDocument/2006/relationships/font" Target="fonts/EBGaramond-italic.fntdata"/><Relationship Id="rId127" Type="http://schemas.openxmlformats.org/officeDocument/2006/relationships/font" Target="fonts/EBGaramond-bold.fntdata"/><Relationship Id="rId126" Type="http://schemas.openxmlformats.org/officeDocument/2006/relationships/font" Target="fonts/EBGaramond-regular.fntdata"/><Relationship Id="rId26" Type="http://schemas.openxmlformats.org/officeDocument/2006/relationships/slide" Target="slides/slide18.xml"/><Relationship Id="rId121" Type="http://schemas.openxmlformats.org/officeDocument/2006/relationships/font" Target="fonts/Ubuntu-boldItalic.fntdata"/><Relationship Id="rId25" Type="http://schemas.openxmlformats.org/officeDocument/2006/relationships/slide" Target="slides/slide17.xml"/><Relationship Id="rId120" Type="http://schemas.openxmlformats.org/officeDocument/2006/relationships/font" Target="fonts/Ubuntu-italic.fntdata"/><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font" Target="fonts/Raleway-boldItalic.fntdata"/><Relationship Id="rId29" Type="http://schemas.openxmlformats.org/officeDocument/2006/relationships/slide" Target="slides/slide21.xml"/><Relationship Id="rId124" Type="http://schemas.openxmlformats.org/officeDocument/2006/relationships/font" Target="fonts/Raleway-italic.fntdata"/><Relationship Id="rId123" Type="http://schemas.openxmlformats.org/officeDocument/2006/relationships/font" Target="fonts/Raleway-bold.fntdata"/><Relationship Id="rId122" Type="http://schemas.openxmlformats.org/officeDocument/2006/relationships/font" Target="fonts/Raleway-regular.fntdata"/><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font" Target="fonts/Ubuntu-regular.fntdata"/><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font" Target="fonts/Ubuntu-bold.fntdata"/><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2" Type="http://schemas.openxmlformats.org/officeDocument/2006/relationships/font" Target="fonts/Oswald-bold.fntdata"/><Relationship Id="rId131" Type="http://schemas.openxmlformats.org/officeDocument/2006/relationships/font" Target="fonts/Oswald-regular.fntdata"/><Relationship Id="rId130" Type="http://schemas.openxmlformats.org/officeDocument/2006/relationships/font" Target="fonts/Average-regular.fntdata"/><Relationship Id="rId136" Type="http://schemas.openxmlformats.org/officeDocument/2006/relationships/font" Target="fonts/RobotoMono-boldItalic.fntdata"/><Relationship Id="rId135" Type="http://schemas.openxmlformats.org/officeDocument/2006/relationships/font" Target="fonts/RobotoMono-italic.fntdata"/><Relationship Id="rId134" Type="http://schemas.openxmlformats.org/officeDocument/2006/relationships/font" Target="fonts/RobotoMono-bold.fntdata"/><Relationship Id="rId133" Type="http://schemas.openxmlformats.org/officeDocument/2006/relationships/font" Target="fonts/RobotoMono-regular.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b3a741450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b3a741450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b3a741450c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b3a741450c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1b3a741450c_0_2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1b3a741450c_0_2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b3a741450c_0_2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b3a741450c_0_2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b3a741450c_0_2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1b3a741450c_0_2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b3a741450c_0_2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b3a741450c_0_2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1b3a741450c_0_2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1b3a741450c_0_2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b3a741450c_0_2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1b3a741450c_0_2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1b3a741450c_0_2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1b3a741450c_0_2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1b3a741450c_0_2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1b3a741450c_0_2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1b3a741450c_0_2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1b3a741450c_0_2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1b3a741450c_0_2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1b3a741450c_0_2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b3a741450c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b3a741450c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b3a741450c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b3a741450c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b3a741450c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b3a741450c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b3a741450c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b3a741450c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b3a741450c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b3a741450c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b3a741450c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b3a741450c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b3a741450c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b3a741450c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b3a741450c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b3a741450c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b3a741450c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b3a741450c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b3a741450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b3a741450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b3a741450c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b3a741450c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b3a741450c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b3a741450c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b3a741450c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b3a741450c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b3a741450c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b3a741450c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b3a741450c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b3a741450c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b3a741450c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b3a741450c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b3a741450c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b3a741450c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b3a741450c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b3a741450c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b3a741450c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b3a741450c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b3a741450c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b3a741450c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b3a741450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b3a741450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b3a741450c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b3a741450c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b3a741450c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b3a741450c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b3a741450c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b3a741450c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b3a741450c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b3a741450c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b3a741450c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b3a741450c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b3a741450c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b3a741450c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b3a741450c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b3a741450c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b3a741450c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b3a741450c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b3a741450c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b3a741450c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b3a741450c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b3a741450c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b3a741450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b3a741450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b3a741450c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b3a741450c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b3a741450c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b3a741450c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b3a741450c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b3a741450c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b3a741450c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b3a741450c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b3a741450c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b3a741450c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b3a741450c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b3a741450c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b3a741450c_0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b3a741450c_0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b3a741450c_0_1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b3a741450c_0_1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b3a741450c_0_1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b3a741450c_0_1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b3a741450c_0_1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b3a741450c_0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b3a741450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b3a741450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b3a741450c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b3a741450c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b3a741450c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b3a741450c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b3a741450c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b3a741450c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b3a741450c_0_1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b3a741450c_0_1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b3a741450c_0_1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b3a741450c_0_1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b3a741450c_0_1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b3a741450c_0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b3a741450c_0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b3a741450c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b3a741450c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b3a741450c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b3a741450c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b3a741450c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b3a741450c_0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b3a741450c_0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b3a741450c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b3a741450c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b3a741450c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b3a741450c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b3a741450c_0_1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b3a741450c_0_1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b3a741450c_0_1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b3a741450c_0_1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b3a741450c_0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1b3a741450c_0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b3a741450c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b3a741450c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b3a741450c_0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b3a741450c_0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b3a741450c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b3a741450c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b3a741450c_0_1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b3a741450c_0_1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b3a741450c_0_1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1b3a741450c_0_1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b3a741450c_0_1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b3a741450c_0_1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b3a741450c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b3a741450c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b3a741450c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b3a741450c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b3a741450c_0_1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1b3a741450c_0_1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b3a741450c_0_1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b3a741450c_0_1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b3a741450c_0_1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b3a741450c_0_1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b3a741450c_0_1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b3a741450c_0_1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b3a741450c_0_1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b3a741450c_0_1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b3a741450c_0_1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b3a741450c_0_1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b3a741450c_0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b3a741450c_0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b3a741450c_0_1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b3a741450c_0_1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b3a741450c_0_1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b3a741450c_0_1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b3a741450c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b3a741450c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b3a741450c_0_1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1b3a741450c_0_1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b3a741450c_0_1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1b3a741450c_0_1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b3a741450c_0_1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b3a741450c_0_1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1b3a741450c_0_1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1b3a741450c_0_1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b3a741450c_0_1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1b3a741450c_0_1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1b3a741450c_0_1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1b3a741450c_0_1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b3a741450c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1b3a741450c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b3a741450c_0_1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b3a741450c_0_1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b3a741450c_0_1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1b3a741450c_0_1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1b3a741450c_0_1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1b3a741450c_0_1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b3a741450c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b3a741450c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b3a741450c_0_1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b3a741450c_0_1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b3a741450c_0_1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1b3a741450c_0_1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1b3a741450c_0_1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1b3a741450c_0_1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1b3a741450c_0_1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1b3a741450c_0_1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1b3a741450c_0_1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1b3a741450c_0_1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b3a741450c_0_2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1b3a741450c_0_2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b3a741450c_0_2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b3a741450c_0_2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1b3a741450c_0_2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1b3a741450c_0_2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b3a741450c_0_2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b3a741450c_0_2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1b3a741450c_0_2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1b3a741450c_0_2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grpSp>
        <p:nvGrpSpPr>
          <p:cNvPr id="100" name="Google Shape;100;p26"/>
          <p:cNvGrpSpPr/>
          <p:nvPr/>
        </p:nvGrpSpPr>
        <p:grpSpPr>
          <a:xfrm>
            <a:off x="4350279" y="2855377"/>
            <a:ext cx="443589" cy="105632"/>
            <a:chOff x="4137525" y="2915950"/>
            <a:chExt cx="869100" cy="207000"/>
          </a:xfrm>
        </p:grpSpPr>
        <p:sp>
          <p:nvSpPr>
            <p:cNvPr id="101" name="Google Shape;101;p26"/>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6"/>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6"/>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26"/>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05" name="Google Shape;105;p26"/>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6" name="Google Shape;106;p2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7" name="Shape 107"/>
        <p:cNvGrpSpPr/>
        <p:nvPr/>
      </p:nvGrpSpPr>
      <p:grpSpPr>
        <a:xfrm>
          <a:off x="0" y="0"/>
          <a:ext cx="0" cy="0"/>
          <a:chOff x="0" y="0"/>
          <a:chExt cx="0" cy="0"/>
        </a:xfrm>
      </p:grpSpPr>
      <p:sp>
        <p:nvSpPr>
          <p:cNvPr id="108" name="Google Shape;108;p2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9" name="Google Shape;109;p2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0" name="Shape 110"/>
        <p:cNvGrpSpPr/>
        <p:nvPr/>
      </p:nvGrpSpPr>
      <p:grpSpPr>
        <a:xfrm>
          <a:off x="0" y="0"/>
          <a:ext cx="0" cy="0"/>
          <a:chOff x="0" y="0"/>
          <a:chExt cx="0" cy="0"/>
        </a:xfrm>
      </p:grpSpPr>
      <p:sp>
        <p:nvSpPr>
          <p:cNvPr id="111" name="Google Shape;111;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2" name="Google Shape;11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4" name="Shape 114"/>
        <p:cNvGrpSpPr/>
        <p:nvPr/>
      </p:nvGrpSpPr>
      <p:grpSpPr>
        <a:xfrm>
          <a:off x="0" y="0"/>
          <a:ext cx="0" cy="0"/>
          <a:chOff x="0" y="0"/>
          <a:chExt cx="0" cy="0"/>
        </a:xfrm>
      </p:grpSpPr>
      <p:sp>
        <p:nvSpPr>
          <p:cNvPr id="115" name="Google Shape;115;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7" name="Google Shape;117;p2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8" name="Google Shape;118;p2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1" name="Google Shape;121;p3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 name="Shape 122"/>
        <p:cNvGrpSpPr/>
        <p:nvPr/>
      </p:nvGrpSpPr>
      <p:grpSpPr>
        <a:xfrm>
          <a:off x="0" y="0"/>
          <a:ext cx="0" cy="0"/>
          <a:chOff x="0" y="0"/>
          <a:chExt cx="0" cy="0"/>
        </a:xfrm>
      </p:grpSpPr>
      <p:sp>
        <p:nvSpPr>
          <p:cNvPr id="123" name="Google Shape;123;p3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4" name="Google Shape;124;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5" name="Google Shape;125;p3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26" name="Shape 126"/>
        <p:cNvGrpSpPr/>
        <p:nvPr/>
      </p:nvGrpSpPr>
      <p:grpSpPr>
        <a:xfrm>
          <a:off x="0" y="0"/>
          <a:ext cx="0" cy="0"/>
          <a:chOff x="0" y="0"/>
          <a:chExt cx="0" cy="0"/>
        </a:xfrm>
      </p:grpSpPr>
      <p:sp>
        <p:nvSpPr>
          <p:cNvPr id="127" name="Google Shape;127;p32"/>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28" name="Google Shape;128;p3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9" name="Shape 129"/>
        <p:cNvGrpSpPr/>
        <p:nvPr/>
      </p:nvGrpSpPr>
      <p:grpSpPr>
        <a:xfrm>
          <a:off x="0" y="0"/>
          <a:ext cx="0" cy="0"/>
          <a:chOff x="0" y="0"/>
          <a:chExt cx="0" cy="0"/>
        </a:xfrm>
      </p:grpSpPr>
      <p:sp>
        <p:nvSpPr>
          <p:cNvPr id="130" name="Google Shape;130;p33"/>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 name="Google Shape;131;p3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32" name="Google Shape;132;p33"/>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3" name="Google Shape;133;p33"/>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34" name="Google Shape;134;p3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35" name="Google Shape;135;p3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6" name="Shape 136"/>
        <p:cNvGrpSpPr/>
        <p:nvPr/>
      </p:nvGrpSpPr>
      <p:grpSpPr>
        <a:xfrm>
          <a:off x="0" y="0"/>
          <a:ext cx="0" cy="0"/>
          <a:chOff x="0" y="0"/>
          <a:chExt cx="0" cy="0"/>
        </a:xfrm>
      </p:grpSpPr>
      <p:sp>
        <p:nvSpPr>
          <p:cNvPr id="137" name="Google Shape;137;p3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138" name="Google Shape;138;p3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9" name="Shape 139"/>
        <p:cNvGrpSpPr/>
        <p:nvPr/>
      </p:nvGrpSpPr>
      <p:grpSpPr>
        <a:xfrm>
          <a:off x="0" y="0"/>
          <a:ext cx="0" cy="0"/>
          <a:chOff x="0" y="0"/>
          <a:chExt cx="0" cy="0"/>
        </a:xfrm>
      </p:grpSpPr>
      <p:sp>
        <p:nvSpPr>
          <p:cNvPr id="140" name="Google Shape;140;p35"/>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1" name="Google Shape;141;p35"/>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42" name="Google Shape;142;p3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3" name="Shape 143"/>
        <p:cNvGrpSpPr/>
        <p:nvPr/>
      </p:nvGrpSpPr>
      <p:grpSpPr>
        <a:xfrm>
          <a:off x="0" y="0"/>
          <a:ext cx="0" cy="0"/>
          <a:chOff x="0" y="0"/>
          <a:chExt cx="0" cy="0"/>
        </a:xfrm>
      </p:grpSpPr>
      <p:sp>
        <p:nvSpPr>
          <p:cNvPr id="144" name="Google Shape;144;p3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4.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98" name="Google Shape;98;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73.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7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70.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8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5.xml"/><Relationship Id="rId3" Type="http://schemas.openxmlformats.org/officeDocument/2006/relationships/image" Target="../media/image7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77.png"/><Relationship Id="rId4" Type="http://schemas.openxmlformats.org/officeDocument/2006/relationships/image" Target="../media/image85.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77.png"/><Relationship Id="rId4" Type="http://schemas.openxmlformats.org/officeDocument/2006/relationships/image" Target="../media/image85.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84.png"/><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6.jp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5.jp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0.jpg"/><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1.png"/><Relationship Id="rId4" Type="http://schemas.openxmlformats.org/officeDocument/2006/relationships/image" Target="../media/image19.png"/><Relationship Id="rId5" Type="http://schemas.openxmlformats.org/officeDocument/2006/relationships/image" Target="../media/image41.png"/><Relationship Id="rId6"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1.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8.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5.png"/><Relationship Id="rId4" Type="http://schemas.openxmlformats.org/officeDocument/2006/relationships/image" Target="../media/image28.png"/><Relationship Id="rId5"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27.png"/><Relationship Id="rId4" Type="http://schemas.openxmlformats.org/officeDocument/2006/relationships/image" Target="../media/image44.png"/><Relationship Id="rId5" Type="http://schemas.openxmlformats.org/officeDocument/2006/relationships/image" Target="../media/image34.png"/><Relationship Id="rId6" Type="http://schemas.openxmlformats.org/officeDocument/2006/relationships/image" Target="../media/image36.png"/><Relationship Id="rId7"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27.png"/><Relationship Id="rId4" Type="http://schemas.openxmlformats.org/officeDocument/2006/relationships/image" Target="../media/image44.png"/><Relationship Id="rId5" Type="http://schemas.openxmlformats.org/officeDocument/2006/relationships/image" Target="../media/image34.png"/><Relationship Id="rId6" Type="http://schemas.openxmlformats.org/officeDocument/2006/relationships/image" Target="../media/image36.png"/><Relationship Id="rId7" Type="http://schemas.openxmlformats.org/officeDocument/2006/relationships/image" Target="../media/image32.png"/><Relationship Id="rId8"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4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4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56.png"/><Relationship Id="rId4" Type="http://schemas.openxmlformats.org/officeDocument/2006/relationships/image" Target="../media/image6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53.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5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5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5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jpg"/><Relationship Id="rId5" Type="http://schemas.openxmlformats.org/officeDocument/2006/relationships/image" Target="../media/image9.jpg"/><Relationship Id="rId6" Type="http://schemas.openxmlformats.org/officeDocument/2006/relationships/image" Target="../media/image6.jpg"/><Relationship Id="rId7"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50.png"/><Relationship Id="rId4" Type="http://schemas.openxmlformats.org/officeDocument/2006/relationships/image" Target="../media/image5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50.png"/><Relationship Id="rId4" Type="http://schemas.openxmlformats.org/officeDocument/2006/relationships/image" Target="../media/image5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55.png"/><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55.png"/><Relationship Id="rId4" Type="http://schemas.openxmlformats.org/officeDocument/2006/relationships/image" Target="../media/image58.png"/><Relationship Id="rId5" Type="http://schemas.openxmlformats.org/officeDocument/2006/relationships/image" Target="../media/image60.png"/><Relationship Id="rId6" Type="http://schemas.openxmlformats.org/officeDocument/2006/relationships/image" Target="../media/image5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6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4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66.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6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4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5.xml"/><Relationship Id="rId3" Type="http://schemas.openxmlformats.org/officeDocument/2006/relationships/image" Target="../media/image6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7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75.png"/><Relationship Id="rId4" Type="http://schemas.openxmlformats.org/officeDocument/2006/relationships/image" Target="../media/image70.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71.jpg"/><Relationship Id="rId4" Type="http://schemas.openxmlformats.org/officeDocument/2006/relationships/image" Target="../media/image7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148" name="Shape 148"/>
        <p:cNvGrpSpPr/>
        <p:nvPr/>
      </p:nvGrpSpPr>
      <p:grpSpPr>
        <a:xfrm>
          <a:off x="0" y="0"/>
          <a:ext cx="0" cy="0"/>
          <a:chOff x="0" y="0"/>
          <a:chExt cx="0" cy="0"/>
        </a:xfrm>
      </p:grpSpPr>
      <p:sp>
        <p:nvSpPr>
          <p:cNvPr id="149" name="Google Shape;149;p3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3"/>
                </a:solidFill>
                <a:latin typeface="Average"/>
                <a:ea typeface="Average"/>
                <a:cs typeface="Average"/>
                <a:sym typeface="Average"/>
              </a:rPr>
              <a:t>‹#›</a:t>
            </a:fld>
            <a:endParaRPr>
              <a:solidFill>
                <a:schemeClr val="accent3"/>
              </a:solidFill>
              <a:latin typeface="Average"/>
              <a:ea typeface="Average"/>
              <a:cs typeface="Average"/>
              <a:sym typeface="Average"/>
            </a:endParaRPr>
          </a:p>
        </p:txBody>
      </p:sp>
      <p:sp>
        <p:nvSpPr>
          <p:cNvPr id="150" name="Google Shape;150;p37"/>
          <p:cNvSpPr txBox="1"/>
          <p:nvPr/>
        </p:nvSpPr>
        <p:spPr>
          <a:xfrm>
            <a:off x="692525" y="1647250"/>
            <a:ext cx="7913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Ubuntu"/>
                <a:ea typeface="Ubuntu"/>
                <a:cs typeface="Ubuntu"/>
                <a:sym typeface="Ubuntu"/>
              </a:rPr>
              <a:t>                 Elastic Block Store (EBS)</a:t>
            </a:r>
            <a:endParaRPr b="1" sz="3100">
              <a:latin typeface="Roboto Mono"/>
              <a:ea typeface="Roboto Mono"/>
              <a:cs typeface="Roboto Mono"/>
              <a:sym typeface="Roboto Mono"/>
            </a:endParaRPr>
          </a:p>
        </p:txBody>
      </p:sp>
      <p:pic>
        <p:nvPicPr>
          <p:cNvPr id="151" name="Google Shape;151;p37"/>
          <p:cNvPicPr preferRelativeResize="0"/>
          <p:nvPr/>
        </p:nvPicPr>
        <p:blipFill>
          <a:blip r:embed="rId3">
            <a:alphaModFix/>
          </a:blip>
          <a:stretch>
            <a:fillRect/>
          </a:stretch>
        </p:blipFill>
        <p:spPr>
          <a:xfrm>
            <a:off x="4058622" y="2541475"/>
            <a:ext cx="866675" cy="866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59" name="Google Shape;259;p46"/>
          <p:cNvSpPr txBox="1"/>
          <p:nvPr>
            <p:ph idx="1" type="subTitle"/>
          </p:nvPr>
        </p:nvSpPr>
        <p:spPr>
          <a:xfrm>
            <a:off x="141525" y="141575"/>
            <a:ext cx="86124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Important Points for Instance Store</a:t>
            </a:r>
            <a:endParaRPr>
              <a:solidFill>
                <a:srgbClr val="FF7A00"/>
              </a:solidFill>
              <a:latin typeface="EB Garamond"/>
              <a:ea typeface="EB Garamond"/>
              <a:cs typeface="EB Garamond"/>
              <a:sym typeface="EB Garamond"/>
            </a:endParaRPr>
          </a:p>
        </p:txBody>
      </p:sp>
      <p:sp>
        <p:nvSpPr>
          <p:cNvPr id="260" name="Google Shape;260;p46"/>
          <p:cNvSpPr txBox="1"/>
          <p:nvPr/>
        </p:nvSpPr>
        <p:spPr>
          <a:xfrm>
            <a:off x="401925" y="2148163"/>
            <a:ext cx="8091600" cy="255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Data in instance store is lost in the following situation:</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The underlying disk drive fails.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The instance stops.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The instance terminates.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Instance store is included in the cost of EC2 instance, so they are quite cost-effective.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If planning to use instance store, make sure you backup your data to central storage places like S3.</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pic>
        <p:nvPicPr>
          <p:cNvPr descr="cloud-lightning-vector_23-2147493354.jpg" id="261" name="Google Shape;261;p46"/>
          <p:cNvPicPr preferRelativeResize="0"/>
          <p:nvPr/>
        </p:nvPicPr>
        <p:blipFill>
          <a:blip r:embed="rId3">
            <a:alphaModFix/>
          </a:blip>
          <a:stretch>
            <a:fillRect/>
          </a:stretch>
        </p:blipFill>
        <p:spPr>
          <a:xfrm>
            <a:off x="6746525" y="1181475"/>
            <a:ext cx="1018525" cy="10185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239" name="Shape 1239"/>
        <p:cNvGrpSpPr/>
        <p:nvPr/>
      </p:nvGrpSpPr>
      <p:grpSpPr>
        <a:xfrm>
          <a:off x="0" y="0"/>
          <a:ext cx="0" cy="0"/>
          <a:chOff x="0" y="0"/>
          <a:chExt cx="0" cy="0"/>
        </a:xfrm>
      </p:grpSpPr>
      <p:sp>
        <p:nvSpPr>
          <p:cNvPr id="1240" name="Google Shape;1240;p136"/>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Snowcone</a:t>
            </a:r>
            <a:endParaRPr sz="2800">
              <a:solidFill>
                <a:srgbClr val="93C47D"/>
              </a:solidFill>
              <a:latin typeface="EB Garamond"/>
              <a:ea typeface="EB Garamond"/>
              <a:cs typeface="EB Garamond"/>
              <a:sym typeface="EB Garamond"/>
            </a:endParaRPr>
          </a:p>
        </p:txBody>
      </p:sp>
      <p:sp>
        <p:nvSpPr>
          <p:cNvPr id="1241" name="Google Shape;1241;p136"/>
          <p:cNvSpPr txBox="1"/>
          <p:nvPr/>
        </p:nvSpPr>
        <p:spPr>
          <a:xfrm>
            <a:off x="373450" y="893725"/>
            <a:ext cx="8367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AWS Snowcone is a small, rugged, and secure device offering edge computing, data storage, and data transfer on-the-go, in severe environment with little or no connectivity.</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rPr lang="en" sz="1800">
                <a:solidFill>
                  <a:srgbClr val="FFFFFF"/>
                </a:solidFill>
              </a:rPr>
              <a:t>Can carry in backpack, drones and others.</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rPr lang="en" sz="1800">
                <a:solidFill>
                  <a:srgbClr val="FFFFFF"/>
                </a:solidFill>
              </a:rPr>
              <a:t>8 TB of usable storage</a:t>
            </a:r>
            <a:endParaRPr sz="1800">
              <a:solidFill>
                <a:srgbClr val="FFFFFF"/>
              </a:solidFill>
            </a:endParaRPr>
          </a:p>
          <a:p>
            <a:pPr indent="0" lvl="0" marL="0" rtl="0" algn="l">
              <a:spcBef>
                <a:spcPts val="600"/>
              </a:spcBef>
              <a:spcAft>
                <a:spcPts val="600"/>
              </a:spcAft>
              <a:buClr>
                <a:schemeClr val="dk1"/>
              </a:buClr>
              <a:buSzPts val="1100"/>
              <a:buFont typeface="Arial"/>
              <a:buNone/>
            </a:pPr>
            <a:r>
              <a:t/>
            </a:r>
            <a:endParaRPr sz="1800">
              <a:solidFill>
                <a:srgbClr val="FFFFFF"/>
              </a:solidFill>
            </a:endParaRPr>
          </a:p>
        </p:txBody>
      </p:sp>
      <p:pic>
        <p:nvPicPr>
          <p:cNvPr id="1242" name="Google Shape;1242;p136"/>
          <p:cNvPicPr preferRelativeResize="0"/>
          <p:nvPr/>
        </p:nvPicPr>
        <p:blipFill>
          <a:blip r:embed="rId3">
            <a:alphaModFix/>
          </a:blip>
          <a:stretch>
            <a:fillRect/>
          </a:stretch>
        </p:blipFill>
        <p:spPr>
          <a:xfrm>
            <a:off x="3392113" y="3422450"/>
            <a:ext cx="1943125" cy="14554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246" name="Shape 1246"/>
        <p:cNvGrpSpPr/>
        <p:nvPr/>
      </p:nvGrpSpPr>
      <p:grpSpPr>
        <a:xfrm>
          <a:off x="0" y="0"/>
          <a:ext cx="0" cy="0"/>
          <a:chOff x="0" y="0"/>
          <a:chExt cx="0" cy="0"/>
        </a:xfrm>
      </p:grpSpPr>
      <p:sp>
        <p:nvSpPr>
          <p:cNvPr id="1247" name="Google Shape;1247;p137"/>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Snowball Edge</a:t>
            </a:r>
            <a:endParaRPr sz="2800">
              <a:solidFill>
                <a:srgbClr val="93C47D"/>
              </a:solidFill>
              <a:latin typeface="EB Garamond"/>
              <a:ea typeface="EB Garamond"/>
              <a:cs typeface="EB Garamond"/>
              <a:sym typeface="EB Garamond"/>
            </a:endParaRPr>
          </a:p>
        </p:txBody>
      </p:sp>
      <p:sp>
        <p:nvSpPr>
          <p:cNvPr id="1248" name="Google Shape;1248;p137"/>
          <p:cNvSpPr txBox="1"/>
          <p:nvPr/>
        </p:nvSpPr>
        <p:spPr>
          <a:xfrm>
            <a:off x="373450" y="893725"/>
            <a:ext cx="8367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AWS Snowball Edge is a type of Snowball device with on-board storage and compute power for select AWS capabilities</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600"/>
              </a:spcAft>
              <a:buClr>
                <a:schemeClr val="dk1"/>
              </a:buClr>
              <a:buSzPts val="1100"/>
              <a:buFont typeface="Arial"/>
              <a:buNone/>
            </a:pPr>
            <a:r>
              <a:rPr lang="en" sz="1800">
                <a:solidFill>
                  <a:srgbClr val="FFFFFF"/>
                </a:solidFill>
              </a:rPr>
              <a:t>Available in Multiple Storage Capacity like 100 TB, 40 TB and others.</a:t>
            </a:r>
            <a:endParaRPr sz="1800">
              <a:solidFill>
                <a:srgbClr val="FFFFFF"/>
              </a:solidFill>
            </a:endParaRPr>
          </a:p>
        </p:txBody>
      </p:sp>
      <p:pic>
        <p:nvPicPr>
          <p:cNvPr id="1249" name="Google Shape;1249;p137"/>
          <p:cNvPicPr preferRelativeResize="0"/>
          <p:nvPr/>
        </p:nvPicPr>
        <p:blipFill>
          <a:blip r:embed="rId3">
            <a:alphaModFix/>
          </a:blip>
          <a:stretch>
            <a:fillRect/>
          </a:stretch>
        </p:blipFill>
        <p:spPr>
          <a:xfrm>
            <a:off x="3495926" y="2541500"/>
            <a:ext cx="1601000" cy="23487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253" name="Shape 1253"/>
        <p:cNvGrpSpPr/>
        <p:nvPr/>
      </p:nvGrpSpPr>
      <p:grpSpPr>
        <a:xfrm>
          <a:off x="0" y="0"/>
          <a:ext cx="0" cy="0"/>
          <a:chOff x="0" y="0"/>
          <a:chExt cx="0" cy="0"/>
        </a:xfrm>
      </p:grpSpPr>
      <p:sp>
        <p:nvSpPr>
          <p:cNvPr id="1254" name="Google Shape;1254;p138"/>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Snowball Edge</a:t>
            </a:r>
            <a:endParaRPr sz="2800">
              <a:solidFill>
                <a:srgbClr val="93C47D"/>
              </a:solidFill>
              <a:latin typeface="EB Garamond"/>
              <a:ea typeface="EB Garamond"/>
              <a:cs typeface="EB Garamond"/>
              <a:sym typeface="EB Garamond"/>
            </a:endParaRPr>
          </a:p>
        </p:txBody>
      </p:sp>
      <p:graphicFrame>
        <p:nvGraphicFramePr>
          <p:cNvPr id="1255" name="Google Shape;1255;p138"/>
          <p:cNvGraphicFramePr/>
          <p:nvPr/>
        </p:nvGraphicFramePr>
        <p:xfrm>
          <a:off x="283500" y="954925"/>
          <a:ext cx="3000000" cy="3000000"/>
        </p:xfrm>
        <a:graphic>
          <a:graphicData uri="http://schemas.openxmlformats.org/drawingml/2006/table">
            <a:tbl>
              <a:tblPr>
                <a:noFill/>
                <a:tableStyleId>{BDF8D6D4-4A17-4C14-8489-BCA10579C9A2}</a:tableStyleId>
              </a:tblPr>
              <a:tblGrid>
                <a:gridCol w="3138425"/>
                <a:gridCol w="4325800"/>
              </a:tblGrid>
              <a:tr h="347425">
                <a:tc>
                  <a:txBody>
                    <a:bodyPr/>
                    <a:lstStyle/>
                    <a:p>
                      <a:pPr indent="0" lvl="0" marL="0" rtl="0" algn="ctr">
                        <a:spcBef>
                          <a:spcPts val="0"/>
                        </a:spcBef>
                        <a:spcAft>
                          <a:spcPts val="0"/>
                        </a:spcAft>
                        <a:buNone/>
                      </a:pPr>
                      <a:r>
                        <a:rPr b="1" lang="en" sz="1200">
                          <a:solidFill>
                            <a:schemeClr val="lt1"/>
                          </a:solidFill>
                        </a:rPr>
                        <a:t>Device</a:t>
                      </a:r>
                      <a:endParaRPr b="1" sz="1200">
                        <a:solidFill>
                          <a:schemeClr val="lt1"/>
                        </a:solidFill>
                      </a:endParaRPr>
                    </a:p>
                  </a:txBody>
                  <a:tcPr marT="91425" marB="91425" marR="91425" marL="91425"/>
                </a:tc>
                <a:tc>
                  <a:txBody>
                    <a:bodyPr/>
                    <a:lstStyle/>
                    <a:p>
                      <a:pPr indent="0" lvl="0" marL="0" rtl="0" algn="ctr">
                        <a:spcBef>
                          <a:spcPts val="0"/>
                        </a:spcBef>
                        <a:spcAft>
                          <a:spcPts val="0"/>
                        </a:spcAft>
                        <a:buNone/>
                      </a:pPr>
                      <a:r>
                        <a:rPr b="1" lang="en" sz="1200">
                          <a:solidFill>
                            <a:schemeClr val="lt1"/>
                          </a:solidFill>
                        </a:rPr>
                        <a:t>Description</a:t>
                      </a:r>
                      <a:endParaRPr b="1" sz="1200">
                        <a:solidFill>
                          <a:schemeClr val="lt1"/>
                        </a:solidFill>
                      </a:endParaRPr>
                    </a:p>
                  </a:txBody>
                  <a:tcPr marT="91425" marB="91425" marR="91425" marL="91425"/>
                </a:tc>
              </a:tr>
              <a:tr h="698475">
                <a:tc>
                  <a:txBody>
                    <a:bodyPr/>
                    <a:lstStyle/>
                    <a:p>
                      <a:pPr indent="0" lvl="0" marL="0" rtl="0" algn="ctr">
                        <a:spcBef>
                          <a:spcPts val="0"/>
                        </a:spcBef>
                        <a:spcAft>
                          <a:spcPts val="0"/>
                        </a:spcAft>
                        <a:buNone/>
                      </a:pPr>
                      <a:r>
                        <a:rPr lang="en" sz="1200">
                          <a:solidFill>
                            <a:schemeClr val="lt1"/>
                          </a:solidFill>
                        </a:rPr>
                        <a:t>Snowball Edge Storage Optimized (for data transfer)</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This option has a 100 TB (80 TB usable) storage capacity.</a:t>
                      </a:r>
                      <a:endParaRPr sz="1200">
                        <a:solidFill>
                          <a:schemeClr val="lt1"/>
                        </a:solidFill>
                      </a:endParaRPr>
                    </a:p>
                  </a:txBody>
                  <a:tcPr marT="91425" marB="91425" marR="91425" marL="91425"/>
                </a:tc>
              </a:tr>
              <a:tr h="850125">
                <a:tc>
                  <a:txBody>
                    <a:bodyPr/>
                    <a:lstStyle/>
                    <a:p>
                      <a:pPr indent="0" lvl="0" marL="0" rtl="0" algn="ctr">
                        <a:spcBef>
                          <a:spcPts val="0"/>
                        </a:spcBef>
                        <a:spcAft>
                          <a:spcPts val="0"/>
                        </a:spcAft>
                        <a:buNone/>
                      </a:pPr>
                      <a:r>
                        <a:rPr lang="en" sz="1200">
                          <a:solidFill>
                            <a:schemeClr val="lt1"/>
                          </a:solidFill>
                        </a:rPr>
                        <a:t>Snowball Edge Storage Optimized (with EC2 compute functionality)</a:t>
                      </a:r>
                      <a:endParaRPr sz="1200">
                        <a:solidFill>
                          <a:schemeClr val="lt1"/>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200">
                          <a:solidFill>
                            <a:schemeClr val="lt1"/>
                          </a:solidFill>
                        </a:rPr>
                        <a:t>This option has up to 80 TB of usable storage space, 24 vCPUs, and 80 GB of memory for compute functionality</a:t>
                      </a:r>
                      <a:endParaRPr sz="1200">
                        <a:solidFill>
                          <a:schemeClr val="lt1"/>
                        </a:solidFill>
                      </a:endParaRPr>
                    </a:p>
                  </a:txBody>
                  <a:tcPr marT="91425" marB="91425" marR="91425" marL="91425"/>
                </a:tc>
              </a:tr>
              <a:tr h="825075">
                <a:tc>
                  <a:txBody>
                    <a:bodyPr/>
                    <a:lstStyle/>
                    <a:p>
                      <a:pPr indent="0" lvl="0" marL="0" rtl="0" algn="ctr">
                        <a:spcBef>
                          <a:spcPts val="0"/>
                        </a:spcBef>
                        <a:spcAft>
                          <a:spcPts val="0"/>
                        </a:spcAft>
                        <a:buNone/>
                      </a:pPr>
                      <a:r>
                        <a:rPr lang="en" sz="1200">
                          <a:solidFill>
                            <a:schemeClr val="lt1"/>
                          </a:solidFill>
                        </a:rPr>
                        <a:t>Snowball Edge Compute Optimized</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Most compute functionality, with 104 vCPUs, 416 GB of memory, and 28 TB of dedicated NVMe SSD for compute instances.</a:t>
                      </a:r>
                      <a:endParaRPr sz="1200">
                        <a:solidFill>
                          <a:schemeClr val="lt1"/>
                        </a:solidFill>
                      </a:endParaRPr>
                    </a:p>
                  </a:txBody>
                  <a:tcPr marT="91425" marB="91425" marR="91425" marL="91425"/>
                </a:tc>
              </a:tr>
              <a:tr h="969275">
                <a:tc>
                  <a:txBody>
                    <a:bodyPr/>
                    <a:lstStyle/>
                    <a:p>
                      <a:pPr indent="0" lvl="0" marL="0" rtl="0" algn="ctr">
                        <a:spcBef>
                          <a:spcPts val="0"/>
                        </a:spcBef>
                        <a:spcAft>
                          <a:spcPts val="0"/>
                        </a:spcAft>
                        <a:buNone/>
                      </a:pPr>
                      <a:r>
                        <a:rPr lang="en" sz="1200">
                          <a:solidFill>
                            <a:schemeClr val="lt1"/>
                          </a:solidFill>
                        </a:rPr>
                        <a:t>Snowball Edge Compute Optimized with GPU</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 sz="1200">
                          <a:solidFill>
                            <a:schemeClr val="lt1"/>
                          </a:solidFill>
                        </a:rPr>
                        <a:t>Identical to the Compute Optimized option, except for an installed GPU</a:t>
                      </a:r>
                      <a:endParaRPr sz="1200">
                        <a:solidFill>
                          <a:schemeClr val="lt1"/>
                        </a:solidFill>
                      </a:endParaRPr>
                    </a:p>
                  </a:txBody>
                  <a:tcPr marT="91425" marB="91425" marR="91425" marL="91425"/>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259" name="Shape 1259"/>
        <p:cNvGrpSpPr/>
        <p:nvPr/>
      </p:nvGrpSpPr>
      <p:grpSpPr>
        <a:xfrm>
          <a:off x="0" y="0"/>
          <a:ext cx="0" cy="0"/>
          <a:chOff x="0" y="0"/>
          <a:chExt cx="0" cy="0"/>
        </a:xfrm>
      </p:grpSpPr>
      <p:sp>
        <p:nvSpPr>
          <p:cNvPr id="1260" name="Google Shape;1260;p139"/>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AWS Snowmobile</a:t>
            </a:r>
            <a:endParaRPr sz="2800">
              <a:solidFill>
                <a:srgbClr val="93C47D"/>
              </a:solidFill>
              <a:latin typeface="EB Garamond"/>
              <a:ea typeface="EB Garamond"/>
              <a:cs typeface="EB Garamond"/>
              <a:sym typeface="EB Garamond"/>
            </a:endParaRPr>
          </a:p>
        </p:txBody>
      </p:sp>
      <p:sp>
        <p:nvSpPr>
          <p:cNvPr id="1261" name="Google Shape;1261;p139"/>
          <p:cNvSpPr txBox="1"/>
          <p:nvPr/>
        </p:nvSpPr>
        <p:spPr>
          <a:xfrm>
            <a:off x="373450" y="893725"/>
            <a:ext cx="8367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AWS Snowmobile moves extremely large amounts of data to AWS.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rPr lang="en" sz="1800">
                <a:solidFill>
                  <a:srgbClr val="FFFFFF"/>
                </a:solidFill>
              </a:rPr>
              <a:t>Transfer up to 100 PB per Snowmobile, a 45-foot-long ruggedized shipping container pulled by a semi-trailer truck.</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600"/>
              </a:spcAft>
              <a:buClr>
                <a:schemeClr val="dk1"/>
              </a:buClr>
              <a:buSzPts val="1100"/>
              <a:buFont typeface="Arial"/>
              <a:buNone/>
            </a:pPr>
            <a:r>
              <a:t/>
            </a:r>
            <a:endParaRPr sz="1800">
              <a:solidFill>
                <a:srgbClr val="FFFFFF"/>
              </a:solidFill>
            </a:endParaRPr>
          </a:p>
        </p:txBody>
      </p:sp>
      <p:pic>
        <p:nvPicPr>
          <p:cNvPr id="1262" name="Google Shape;1262;p139"/>
          <p:cNvPicPr preferRelativeResize="0"/>
          <p:nvPr/>
        </p:nvPicPr>
        <p:blipFill>
          <a:blip r:embed="rId3">
            <a:alphaModFix/>
          </a:blip>
          <a:stretch>
            <a:fillRect/>
          </a:stretch>
        </p:blipFill>
        <p:spPr>
          <a:xfrm>
            <a:off x="2736451" y="2888350"/>
            <a:ext cx="2783524" cy="18552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266" name="Shape 1266"/>
        <p:cNvGrpSpPr/>
        <p:nvPr/>
      </p:nvGrpSpPr>
      <p:grpSpPr>
        <a:xfrm>
          <a:off x="0" y="0"/>
          <a:ext cx="0" cy="0"/>
          <a:chOff x="0" y="0"/>
          <a:chExt cx="0" cy="0"/>
        </a:xfrm>
      </p:grpSpPr>
      <p:sp>
        <p:nvSpPr>
          <p:cNvPr id="1267" name="Google Shape;1267;p140"/>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AWS OpsHub</a:t>
            </a:r>
            <a:endParaRPr sz="2800">
              <a:solidFill>
                <a:srgbClr val="93C47D"/>
              </a:solidFill>
              <a:latin typeface="EB Garamond"/>
              <a:ea typeface="EB Garamond"/>
              <a:cs typeface="EB Garamond"/>
              <a:sym typeface="EB Garamond"/>
            </a:endParaRPr>
          </a:p>
        </p:txBody>
      </p:sp>
      <p:sp>
        <p:nvSpPr>
          <p:cNvPr id="1268" name="Google Shape;1268;p140"/>
          <p:cNvSpPr txBox="1"/>
          <p:nvPr/>
        </p:nvSpPr>
        <p:spPr>
          <a:xfrm>
            <a:off x="373450" y="893725"/>
            <a:ext cx="8367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AWS OpsHub is a graphical user interface you can use to manage your AWS Snowball devices.</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600"/>
              </a:spcAft>
              <a:buClr>
                <a:schemeClr val="dk1"/>
              </a:buClr>
              <a:buSzPts val="1100"/>
              <a:buFont typeface="Arial"/>
              <a:buNone/>
            </a:pPr>
            <a:r>
              <a:t/>
            </a:r>
            <a:endParaRPr sz="1800">
              <a:solidFill>
                <a:srgbClr val="FFFFFF"/>
              </a:solidFill>
            </a:endParaRPr>
          </a:p>
        </p:txBody>
      </p:sp>
      <p:pic>
        <p:nvPicPr>
          <p:cNvPr id="1269" name="Google Shape;1269;p140"/>
          <p:cNvPicPr preferRelativeResize="0"/>
          <p:nvPr/>
        </p:nvPicPr>
        <p:blipFill>
          <a:blip r:embed="rId3">
            <a:alphaModFix/>
          </a:blip>
          <a:stretch>
            <a:fillRect/>
          </a:stretch>
        </p:blipFill>
        <p:spPr>
          <a:xfrm>
            <a:off x="1452250" y="2097375"/>
            <a:ext cx="5056650" cy="25508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1273" name="Shape 1273"/>
        <p:cNvGrpSpPr/>
        <p:nvPr/>
      </p:nvGrpSpPr>
      <p:grpSpPr>
        <a:xfrm>
          <a:off x="0" y="0"/>
          <a:ext cx="0" cy="0"/>
          <a:chOff x="0" y="0"/>
          <a:chExt cx="0" cy="0"/>
        </a:xfrm>
      </p:grpSpPr>
      <p:sp>
        <p:nvSpPr>
          <p:cNvPr id="1274" name="Google Shape;1274;p14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3"/>
                </a:solidFill>
                <a:latin typeface="Average"/>
                <a:ea typeface="Average"/>
                <a:cs typeface="Average"/>
                <a:sym typeface="Average"/>
              </a:rPr>
              <a:t>‹#›</a:t>
            </a:fld>
            <a:endParaRPr>
              <a:solidFill>
                <a:schemeClr val="accent3"/>
              </a:solidFill>
              <a:latin typeface="Average"/>
              <a:ea typeface="Average"/>
              <a:cs typeface="Average"/>
              <a:sym typeface="Average"/>
            </a:endParaRPr>
          </a:p>
        </p:txBody>
      </p:sp>
      <p:sp>
        <p:nvSpPr>
          <p:cNvPr id="1275" name="Google Shape;1275;p141"/>
          <p:cNvSpPr txBox="1"/>
          <p:nvPr/>
        </p:nvSpPr>
        <p:spPr>
          <a:xfrm>
            <a:off x="1109375" y="1647250"/>
            <a:ext cx="7100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Ubuntu"/>
                <a:ea typeface="Ubuntu"/>
                <a:cs typeface="Ubuntu"/>
                <a:sym typeface="Ubuntu"/>
              </a:rPr>
              <a:t>                       AWS Backup</a:t>
            </a:r>
            <a:endParaRPr b="1" sz="3100">
              <a:latin typeface="Roboto Mono"/>
              <a:ea typeface="Roboto Mono"/>
              <a:cs typeface="Roboto Mono"/>
              <a:sym typeface="Roboto Mono"/>
            </a:endParaRPr>
          </a:p>
        </p:txBody>
      </p:sp>
      <p:pic>
        <p:nvPicPr>
          <p:cNvPr id="1276" name="Google Shape;1276;p141"/>
          <p:cNvPicPr preferRelativeResize="0"/>
          <p:nvPr/>
        </p:nvPicPr>
        <p:blipFill>
          <a:blip r:embed="rId3">
            <a:alphaModFix/>
          </a:blip>
          <a:stretch>
            <a:fillRect/>
          </a:stretch>
        </p:blipFill>
        <p:spPr>
          <a:xfrm>
            <a:off x="4111750" y="2571750"/>
            <a:ext cx="799450" cy="7994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280" name="Shape 1280"/>
        <p:cNvGrpSpPr/>
        <p:nvPr/>
      </p:nvGrpSpPr>
      <p:grpSpPr>
        <a:xfrm>
          <a:off x="0" y="0"/>
          <a:ext cx="0" cy="0"/>
          <a:chOff x="0" y="0"/>
          <a:chExt cx="0" cy="0"/>
        </a:xfrm>
      </p:grpSpPr>
      <p:sp>
        <p:nvSpPr>
          <p:cNvPr id="1281" name="Google Shape;1281;p142"/>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Understanding with Use-Case</a:t>
            </a:r>
            <a:endParaRPr sz="2800">
              <a:solidFill>
                <a:srgbClr val="93C47D"/>
              </a:solidFill>
              <a:latin typeface="EB Garamond"/>
              <a:ea typeface="EB Garamond"/>
              <a:cs typeface="EB Garamond"/>
              <a:sym typeface="EB Garamond"/>
            </a:endParaRPr>
          </a:p>
        </p:txBody>
      </p:sp>
      <p:sp>
        <p:nvSpPr>
          <p:cNvPr id="1282" name="Google Shape;1282;p142"/>
          <p:cNvSpPr txBox="1"/>
          <p:nvPr/>
        </p:nvSpPr>
        <p:spPr>
          <a:xfrm>
            <a:off x="452850" y="934075"/>
            <a:ext cx="8238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AWS has lots of services where data can be stored.</a:t>
            </a:r>
            <a:endParaRPr sz="1800">
              <a:solidFill>
                <a:srgbClr val="FFFFFF"/>
              </a:solidFill>
            </a:endParaRPr>
          </a:p>
          <a:p>
            <a:pPr indent="0" lvl="0" marL="0" rtl="0" algn="l">
              <a:spcBef>
                <a:spcPts val="600"/>
              </a:spcBef>
              <a:spcAft>
                <a:spcPts val="0"/>
              </a:spcAft>
              <a:buClr>
                <a:schemeClr val="dk1"/>
              </a:buClr>
              <a:buSzPts val="1100"/>
              <a:buFont typeface="Arial"/>
              <a:buNone/>
            </a:pPr>
            <a:br>
              <a:rPr lang="en" sz="1800">
                <a:solidFill>
                  <a:srgbClr val="FFFFFF"/>
                </a:solidFill>
              </a:rPr>
            </a:br>
            <a:r>
              <a:rPr lang="en" sz="1800">
                <a:solidFill>
                  <a:srgbClr val="FFFFFF"/>
                </a:solidFill>
              </a:rPr>
              <a:t>For production environment, data backup is one of the critical task.</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rPr lang="en" sz="1800">
                <a:solidFill>
                  <a:srgbClr val="FFFFFF"/>
                </a:solidFill>
              </a:rPr>
              <a:t>Taking backup at individual service level can take lot of time and require customization.</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600"/>
              </a:spcAft>
              <a:buClr>
                <a:schemeClr val="dk1"/>
              </a:buClr>
              <a:buSzPts val="1100"/>
              <a:buFont typeface="Arial"/>
              <a:buNone/>
            </a:pPr>
            <a:r>
              <a:t/>
            </a:r>
            <a:endParaRPr sz="1800">
              <a:solidFill>
                <a:srgbClr val="FFFFFF"/>
              </a:solidFill>
            </a:endParaRPr>
          </a:p>
        </p:txBody>
      </p:sp>
      <p:sp>
        <p:nvSpPr>
          <p:cNvPr id="1283" name="Google Shape;1283;p142"/>
          <p:cNvSpPr/>
          <p:nvPr/>
        </p:nvSpPr>
        <p:spPr>
          <a:xfrm>
            <a:off x="2158250" y="3361750"/>
            <a:ext cx="4061100" cy="1257300"/>
          </a:xfrm>
          <a:prstGeom prst="roundRect">
            <a:avLst>
              <a:gd fmla="val 16667" name="adj"/>
            </a:avLst>
          </a:prstGeom>
          <a:solidFill>
            <a:srgbClr val="37474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42"/>
          <p:cNvSpPr txBox="1"/>
          <p:nvPr/>
        </p:nvSpPr>
        <p:spPr>
          <a:xfrm>
            <a:off x="3050313" y="4222875"/>
            <a:ext cx="806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DynamoDB</a:t>
            </a:r>
            <a:endParaRPr sz="900">
              <a:solidFill>
                <a:schemeClr val="lt1"/>
              </a:solidFill>
            </a:endParaRPr>
          </a:p>
        </p:txBody>
      </p:sp>
      <p:pic>
        <p:nvPicPr>
          <p:cNvPr id="1285" name="Google Shape;1285;p142"/>
          <p:cNvPicPr preferRelativeResize="0"/>
          <p:nvPr/>
        </p:nvPicPr>
        <p:blipFill>
          <a:blip r:embed="rId3">
            <a:alphaModFix/>
          </a:blip>
          <a:stretch>
            <a:fillRect/>
          </a:stretch>
        </p:blipFill>
        <p:spPr>
          <a:xfrm>
            <a:off x="3200400" y="3716338"/>
            <a:ext cx="506525" cy="506525"/>
          </a:xfrm>
          <a:prstGeom prst="rect">
            <a:avLst/>
          </a:prstGeom>
          <a:noFill/>
          <a:ln cap="flat" cmpd="sng" w="9525">
            <a:solidFill>
              <a:schemeClr val="lt1"/>
            </a:solidFill>
            <a:prstDash val="solid"/>
            <a:round/>
            <a:headEnd len="sm" w="sm" type="none"/>
            <a:tailEnd len="sm" w="sm" type="none"/>
          </a:ln>
        </p:spPr>
      </p:pic>
      <p:sp>
        <p:nvSpPr>
          <p:cNvPr id="1286" name="Google Shape;1286;p142"/>
          <p:cNvSpPr txBox="1"/>
          <p:nvPr/>
        </p:nvSpPr>
        <p:spPr>
          <a:xfrm>
            <a:off x="2438350" y="4222872"/>
            <a:ext cx="580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RDS</a:t>
            </a:r>
            <a:endParaRPr sz="900">
              <a:solidFill>
                <a:schemeClr val="lt1"/>
              </a:solidFill>
            </a:endParaRPr>
          </a:p>
        </p:txBody>
      </p:sp>
      <p:pic>
        <p:nvPicPr>
          <p:cNvPr id="1287" name="Google Shape;1287;p142"/>
          <p:cNvPicPr preferRelativeResize="0"/>
          <p:nvPr/>
        </p:nvPicPr>
        <p:blipFill>
          <a:blip r:embed="rId4">
            <a:alphaModFix/>
          </a:blip>
          <a:stretch>
            <a:fillRect/>
          </a:stretch>
        </p:blipFill>
        <p:spPr>
          <a:xfrm>
            <a:off x="3953500" y="3716350"/>
            <a:ext cx="506525" cy="506525"/>
          </a:xfrm>
          <a:prstGeom prst="rect">
            <a:avLst/>
          </a:prstGeom>
          <a:noFill/>
          <a:ln>
            <a:noFill/>
          </a:ln>
        </p:spPr>
      </p:pic>
      <p:sp>
        <p:nvSpPr>
          <p:cNvPr id="1288" name="Google Shape;1288;p142"/>
          <p:cNvSpPr txBox="1"/>
          <p:nvPr/>
        </p:nvSpPr>
        <p:spPr>
          <a:xfrm>
            <a:off x="4063846" y="4222875"/>
            <a:ext cx="545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S3</a:t>
            </a:r>
            <a:endParaRPr sz="900">
              <a:solidFill>
                <a:schemeClr val="lt1"/>
              </a:solidFill>
            </a:endParaRPr>
          </a:p>
        </p:txBody>
      </p:sp>
      <p:pic>
        <p:nvPicPr>
          <p:cNvPr id="1289" name="Google Shape;1289;p142"/>
          <p:cNvPicPr preferRelativeResize="0"/>
          <p:nvPr/>
        </p:nvPicPr>
        <p:blipFill>
          <a:blip r:embed="rId5">
            <a:alphaModFix/>
          </a:blip>
          <a:stretch>
            <a:fillRect/>
          </a:stretch>
        </p:blipFill>
        <p:spPr>
          <a:xfrm>
            <a:off x="4706600" y="3736001"/>
            <a:ext cx="462100" cy="467225"/>
          </a:xfrm>
          <a:prstGeom prst="rect">
            <a:avLst/>
          </a:prstGeom>
          <a:noFill/>
          <a:ln>
            <a:noFill/>
          </a:ln>
        </p:spPr>
      </p:pic>
      <p:sp>
        <p:nvSpPr>
          <p:cNvPr id="1290" name="Google Shape;1290;p142"/>
          <p:cNvSpPr txBox="1"/>
          <p:nvPr/>
        </p:nvSpPr>
        <p:spPr>
          <a:xfrm>
            <a:off x="4760871" y="4222875"/>
            <a:ext cx="545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EFS</a:t>
            </a:r>
            <a:endParaRPr sz="900">
              <a:solidFill>
                <a:schemeClr val="lt1"/>
              </a:solidFill>
            </a:endParaRPr>
          </a:p>
        </p:txBody>
      </p:sp>
      <p:pic>
        <p:nvPicPr>
          <p:cNvPr id="1291" name="Google Shape;1291;p142"/>
          <p:cNvPicPr preferRelativeResize="0"/>
          <p:nvPr/>
        </p:nvPicPr>
        <p:blipFill>
          <a:blip r:embed="rId6">
            <a:alphaModFix/>
          </a:blip>
          <a:stretch>
            <a:fillRect/>
          </a:stretch>
        </p:blipFill>
        <p:spPr>
          <a:xfrm>
            <a:off x="5459675" y="3738561"/>
            <a:ext cx="462100" cy="462100"/>
          </a:xfrm>
          <a:prstGeom prst="rect">
            <a:avLst/>
          </a:prstGeom>
          <a:noFill/>
          <a:ln cap="flat" cmpd="sng" w="9525">
            <a:solidFill>
              <a:schemeClr val="lt1"/>
            </a:solidFill>
            <a:prstDash val="solid"/>
            <a:round/>
            <a:headEnd len="sm" w="sm" type="none"/>
            <a:tailEnd len="sm" w="sm" type="none"/>
          </a:ln>
        </p:spPr>
      </p:pic>
      <p:pic>
        <p:nvPicPr>
          <p:cNvPr id="1292" name="Google Shape;1292;p142"/>
          <p:cNvPicPr preferRelativeResize="0"/>
          <p:nvPr/>
        </p:nvPicPr>
        <p:blipFill>
          <a:blip r:embed="rId7">
            <a:alphaModFix/>
          </a:blip>
          <a:stretch>
            <a:fillRect/>
          </a:stretch>
        </p:blipFill>
        <p:spPr>
          <a:xfrm>
            <a:off x="2447325" y="3737138"/>
            <a:ext cx="506525" cy="506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2">
                                            <p:txEl>
                                              <p:pRg end="0" st="0"/>
                                            </p:txEl>
                                          </p:spTgt>
                                        </p:tgtEl>
                                        <p:attrNameLst>
                                          <p:attrName>style.visibility</p:attrName>
                                        </p:attrNameLst>
                                      </p:cBhvr>
                                      <p:to>
                                        <p:strVal val="visible"/>
                                      </p:to>
                                    </p:set>
                                    <p:animEffect filter="fade" transition="in">
                                      <p:cBhvr>
                                        <p:cTn dur="1000"/>
                                        <p:tgtEl>
                                          <p:spTgt spid="12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2">
                                            <p:txEl>
                                              <p:pRg end="1" st="1"/>
                                            </p:txEl>
                                          </p:spTgt>
                                        </p:tgtEl>
                                        <p:attrNameLst>
                                          <p:attrName>style.visibility</p:attrName>
                                        </p:attrNameLst>
                                      </p:cBhvr>
                                      <p:to>
                                        <p:strVal val="visible"/>
                                      </p:to>
                                    </p:set>
                                    <p:animEffect filter="fade" transition="in">
                                      <p:cBhvr>
                                        <p:cTn dur="1000"/>
                                        <p:tgtEl>
                                          <p:spTgt spid="12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2">
                                            <p:txEl>
                                              <p:pRg end="2" st="2"/>
                                            </p:txEl>
                                          </p:spTgt>
                                        </p:tgtEl>
                                        <p:attrNameLst>
                                          <p:attrName>style.visibility</p:attrName>
                                        </p:attrNameLst>
                                      </p:cBhvr>
                                      <p:to>
                                        <p:strVal val="visible"/>
                                      </p:to>
                                    </p:set>
                                    <p:animEffect filter="fade" transition="in">
                                      <p:cBhvr>
                                        <p:cTn dur="1000"/>
                                        <p:tgtEl>
                                          <p:spTgt spid="12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2">
                                            <p:txEl>
                                              <p:pRg end="3" st="3"/>
                                            </p:txEl>
                                          </p:spTgt>
                                        </p:tgtEl>
                                        <p:attrNameLst>
                                          <p:attrName>style.visibility</p:attrName>
                                        </p:attrNameLst>
                                      </p:cBhvr>
                                      <p:to>
                                        <p:strVal val="visible"/>
                                      </p:to>
                                    </p:set>
                                    <p:animEffect filter="fade" transition="in">
                                      <p:cBhvr>
                                        <p:cTn dur="1000"/>
                                        <p:tgtEl>
                                          <p:spTgt spid="12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2">
                                            <p:txEl>
                                              <p:pRg end="4" st="4"/>
                                            </p:txEl>
                                          </p:spTgt>
                                        </p:tgtEl>
                                        <p:attrNameLst>
                                          <p:attrName>style.visibility</p:attrName>
                                        </p:attrNameLst>
                                      </p:cBhvr>
                                      <p:to>
                                        <p:strVal val="visible"/>
                                      </p:to>
                                    </p:set>
                                    <p:animEffect filter="fade" transition="in">
                                      <p:cBhvr>
                                        <p:cTn dur="1000"/>
                                        <p:tgtEl>
                                          <p:spTgt spid="12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2">
                                            <p:txEl>
                                              <p:pRg end="5" st="5"/>
                                            </p:txEl>
                                          </p:spTgt>
                                        </p:tgtEl>
                                        <p:attrNameLst>
                                          <p:attrName>style.visibility</p:attrName>
                                        </p:attrNameLst>
                                      </p:cBhvr>
                                      <p:to>
                                        <p:strVal val="visible"/>
                                      </p:to>
                                    </p:set>
                                    <p:animEffect filter="fade" transition="in">
                                      <p:cBhvr>
                                        <p:cTn dur="1000"/>
                                        <p:tgtEl>
                                          <p:spTgt spid="128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296" name="Shape 1296"/>
        <p:cNvGrpSpPr/>
        <p:nvPr/>
      </p:nvGrpSpPr>
      <p:grpSpPr>
        <a:xfrm>
          <a:off x="0" y="0"/>
          <a:ext cx="0" cy="0"/>
          <a:chOff x="0" y="0"/>
          <a:chExt cx="0" cy="0"/>
        </a:xfrm>
      </p:grpSpPr>
      <p:sp>
        <p:nvSpPr>
          <p:cNvPr id="1297" name="Google Shape;1297;p143"/>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Introducing AWS Backup</a:t>
            </a:r>
            <a:endParaRPr sz="2800">
              <a:solidFill>
                <a:srgbClr val="93C47D"/>
              </a:solidFill>
              <a:latin typeface="EB Garamond"/>
              <a:ea typeface="EB Garamond"/>
              <a:cs typeface="EB Garamond"/>
              <a:sym typeface="EB Garamond"/>
            </a:endParaRPr>
          </a:p>
        </p:txBody>
      </p:sp>
      <p:sp>
        <p:nvSpPr>
          <p:cNvPr id="1298" name="Google Shape;1298;p143"/>
          <p:cNvSpPr txBox="1"/>
          <p:nvPr/>
        </p:nvSpPr>
        <p:spPr>
          <a:xfrm>
            <a:off x="452850" y="893725"/>
            <a:ext cx="8238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AWS Backup is a fully-managed service that allows customers to configure backup policies in one central place.</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600"/>
              </a:spcAft>
              <a:buClr>
                <a:schemeClr val="dk1"/>
              </a:buClr>
              <a:buSzPts val="1100"/>
              <a:buFont typeface="Arial"/>
              <a:buNone/>
            </a:pPr>
            <a:r>
              <a:t/>
            </a:r>
            <a:endParaRPr sz="1800">
              <a:solidFill>
                <a:srgbClr val="FFFFFF"/>
              </a:solidFill>
            </a:endParaRPr>
          </a:p>
        </p:txBody>
      </p:sp>
      <p:sp>
        <p:nvSpPr>
          <p:cNvPr id="1299" name="Google Shape;1299;p143"/>
          <p:cNvSpPr/>
          <p:nvPr/>
        </p:nvSpPr>
        <p:spPr>
          <a:xfrm>
            <a:off x="2138100" y="3428950"/>
            <a:ext cx="4061100" cy="1257300"/>
          </a:xfrm>
          <a:prstGeom prst="roundRect">
            <a:avLst>
              <a:gd fmla="val 16667" name="adj"/>
            </a:avLst>
          </a:prstGeom>
          <a:solidFill>
            <a:srgbClr val="37474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43"/>
          <p:cNvSpPr txBox="1"/>
          <p:nvPr/>
        </p:nvSpPr>
        <p:spPr>
          <a:xfrm>
            <a:off x="3030163" y="4290075"/>
            <a:ext cx="806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DynamoDB</a:t>
            </a:r>
            <a:endParaRPr sz="900">
              <a:solidFill>
                <a:schemeClr val="lt1"/>
              </a:solidFill>
            </a:endParaRPr>
          </a:p>
        </p:txBody>
      </p:sp>
      <p:pic>
        <p:nvPicPr>
          <p:cNvPr id="1301" name="Google Shape;1301;p143"/>
          <p:cNvPicPr preferRelativeResize="0"/>
          <p:nvPr/>
        </p:nvPicPr>
        <p:blipFill>
          <a:blip r:embed="rId3">
            <a:alphaModFix/>
          </a:blip>
          <a:stretch>
            <a:fillRect/>
          </a:stretch>
        </p:blipFill>
        <p:spPr>
          <a:xfrm>
            <a:off x="3180250" y="3783538"/>
            <a:ext cx="506525" cy="506525"/>
          </a:xfrm>
          <a:prstGeom prst="rect">
            <a:avLst/>
          </a:prstGeom>
          <a:noFill/>
          <a:ln cap="flat" cmpd="sng" w="9525">
            <a:solidFill>
              <a:schemeClr val="lt1"/>
            </a:solidFill>
            <a:prstDash val="solid"/>
            <a:round/>
            <a:headEnd len="sm" w="sm" type="none"/>
            <a:tailEnd len="sm" w="sm" type="none"/>
          </a:ln>
        </p:spPr>
      </p:pic>
      <p:sp>
        <p:nvSpPr>
          <p:cNvPr id="1302" name="Google Shape;1302;p143"/>
          <p:cNvSpPr txBox="1"/>
          <p:nvPr/>
        </p:nvSpPr>
        <p:spPr>
          <a:xfrm>
            <a:off x="2418200" y="4290072"/>
            <a:ext cx="580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RDS</a:t>
            </a:r>
            <a:endParaRPr sz="900">
              <a:solidFill>
                <a:schemeClr val="lt1"/>
              </a:solidFill>
            </a:endParaRPr>
          </a:p>
        </p:txBody>
      </p:sp>
      <p:pic>
        <p:nvPicPr>
          <p:cNvPr id="1303" name="Google Shape;1303;p143"/>
          <p:cNvPicPr preferRelativeResize="0"/>
          <p:nvPr/>
        </p:nvPicPr>
        <p:blipFill>
          <a:blip r:embed="rId4">
            <a:alphaModFix/>
          </a:blip>
          <a:stretch>
            <a:fillRect/>
          </a:stretch>
        </p:blipFill>
        <p:spPr>
          <a:xfrm>
            <a:off x="3933350" y="3783550"/>
            <a:ext cx="506525" cy="506525"/>
          </a:xfrm>
          <a:prstGeom prst="rect">
            <a:avLst/>
          </a:prstGeom>
          <a:noFill/>
          <a:ln>
            <a:noFill/>
          </a:ln>
        </p:spPr>
      </p:pic>
      <p:sp>
        <p:nvSpPr>
          <p:cNvPr id="1304" name="Google Shape;1304;p143"/>
          <p:cNvSpPr txBox="1"/>
          <p:nvPr/>
        </p:nvSpPr>
        <p:spPr>
          <a:xfrm>
            <a:off x="4043696" y="4290075"/>
            <a:ext cx="545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S3</a:t>
            </a:r>
            <a:endParaRPr sz="900">
              <a:solidFill>
                <a:schemeClr val="lt1"/>
              </a:solidFill>
            </a:endParaRPr>
          </a:p>
        </p:txBody>
      </p:sp>
      <p:pic>
        <p:nvPicPr>
          <p:cNvPr id="1305" name="Google Shape;1305;p143"/>
          <p:cNvPicPr preferRelativeResize="0"/>
          <p:nvPr/>
        </p:nvPicPr>
        <p:blipFill>
          <a:blip r:embed="rId5">
            <a:alphaModFix/>
          </a:blip>
          <a:stretch>
            <a:fillRect/>
          </a:stretch>
        </p:blipFill>
        <p:spPr>
          <a:xfrm>
            <a:off x="4686450" y="3803201"/>
            <a:ext cx="462100" cy="467225"/>
          </a:xfrm>
          <a:prstGeom prst="rect">
            <a:avLst/>
          </a:prstGeom>
          <a:noFill/>
          <a:ln>
            <a:noFill/>
          </a:ln>
        </p:spPr>
      </p:pic>
      <p:sp>
        <p:nvSpPr>
          <p:cNvPr id="1306" name="Google Shape;1306;p143"/>
          <p:cNvSpPr txBox="1"/>
          <p:nvPr/>
        </p:nvSpPr>
        <p:spPr>
          <a:xfrm>
            <a:off x="4740721" y="4290075"/>
            <a:ext cx="545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EFS</a:t>
            </a:r>
            <a:endParaRPr sz="900">
              <a:solidFill>
                <a:schemeClr val="lt1"/>
              </a:solidFill>
            </a:endParaRPr>
          </a:p>
        </p:txBody>
      </p:sp>
      <p:pic>
        <p:nvPicPr>
          <p:cNvPr id="1307" name="Google Shape;1307;p143"/>
          <p:cNvPicPr preferRelativeResize="0"/>
          <p:nvPr/>
        </p:nvPicPr>
        <p:blipFill>
          <a:blip r:embed="rId6">
            <a:alphaModFix/>
          </a:blip>
          <a:stretch>
            <a:fillRect/>
          </a:stretch>
        </p:blipFill>
        <p:spPr>
          <a:xfrm>
            <a:off x="5439525" y="3805761"/>
            <a:ext cx="462100" cy="462100"/>
          </a:xfrm>
          <a:prstGeom prst="rect">
            <a:avLst/>
          </a:prstGeom>
          <a:noFill/>
          <a:ln cap="flat" cmpd="sng" w="9525">
            <a:solidFill>
              <a:schemeClr val="lt1"/>
            </a:solidFill>
            <a:prstDash val="solid"/>
            <a:round/>
            <a:headEnd len="sm" w="sm" type="none"/>
            <a:tailEnd len="sm" w="sm" type="none"/>
          </a:ln>
        </p:spPr>
      </p:pic>
      <p:pic>
        <p:nvPicPr>
          <p:cNvPr id="1308" name="Google Shape;1308;p143"/>
          <p:cNvPicPr preferRelativeResize="0"/>
          <p:nvPr/>
        </p:nvPicPr>
        <p:blipFill>
          <a:blip r:embed="rId7">
            <a:alphaModFix/>
          </a:blip>
          <a:stretch>
            <a:fillRect/>
          </a:stretch>
        </p:blipFill>
        <p:spPr>
          <a:xfrm>
            <a:off x="2427175" y="3804338"/>
            <a:ext cx="506525" cy="506525"/>
          </a:xfrm>
          <a:prstGeom prst="rect">
            <a:avLst/>
          </a:prstGeom>
          <a:noFill/>
          <a:ln>
            <a:noFill/>
          </a:ln>
        </p:spPr>
      </p:pic>
      <p:sp>
        <p:nvSpPr>
          <p:cNvPr id="1309" name="Google Shape;1309;p143"/>
          <p:cNvSpPr/>
          <p:nvPr/>
        </p:nvSpPr>
        <p:spPr>
          <a:xfrm>
            <a:off x="3219238" y="2131925"/>
            <a:ext cx="1786800" cy="3798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AWS Backup</a:t>
            </a:r>
            <a:endParaRPr/>
          </a:p>
        </p:txBody>
      </p:sp>
      <p:cxnSp>
        <p:nvCxnSpPr>
          <p:cNvPr id="1310" name="Google Shape;1310;p143"/>
          <p:cNvCxnSpPr>
            <a:stCxn id="1309" idx="2"/>
          </p:cNvCxnSpPr>
          <p:nvPr/>
        </p:nvCxnSpPr>
        <p:spPr>
          <a:xfrm flipH="1">
            <a:off x="2635738" y="2511725"/>
            <a:ext cx="1476900" cy="917400"/>
          </a:xfrm>
          <a:prstGeom prst="straightConnector1">
            <a:avLst/>
          </a:prstGeom>
          <a:noFill/>
          <a:ln cap="flat" cmpd="sng" w="9525">
            <a:solidFill>
              <a:schemeClr val="lt1"/>
            </a:solidFill>
            <a:prstDash val="solid"/>
            <a:round/>
            <a:headEnd len="med" w="med" type="none"/>
            <a:tailEnd len="med" w="med" type="stealth"/>
          </a:ln>
        </p:spPr>
      </p:cxnSp>
      <p:cxnSp>
        <p:nvCxnSpPr>
          <p:cNvPr id="1311" name="Google Shape;1311;p143"/>
          <p:cNvCxnSpPr/>
          <p:nvPr/>
        </p:nvCxnSpPr>
        <p:spPr>
          <a:xfrm>
            <a:off x="4118213" y="2505125"/>
            <a:ext cx="1790700" cy="930600"/>
          </a:xfrm>
          <a:prstGeom prst="straightConnector1">
            <a:avLst/>
          </a:prstGeom>
          <a:noFill/>
          <a:ln cap="flat" cmpd="sng" w="9525">
            <a:solidFill>
              <a:schemeClr val="lt1"/>
            </a:solidFill>
            <a:prstDash val="solid"/>
            <a:round/>
            <a:headEnd len="med" w="med" type="none"/>
            <a:tailEnd len="med" w="med" type="stealth"/>
          </a:ln>
        </p:spPr>
      </p:cxnSp>
      <p:sp>
        <p:nvSpPr>
          <p:cNvPr id="1312" name="Google Shape;1312;p143"/>
          <p:cNvSpPr txBox="1"/>
          <p:nvPr/>
        </p:nvSpPr>
        <p:spPr>
          <a:xfrm>
            <a:off x="2247838" y="2642325"/>
            <a:ext cx="86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Backup</a:t>
            </a:r>
            <a:endParaRPr>
              <a:solidFill>
                <a:schemeClr val="lt1"/>
              </a:solidFill>
            </a:endParaRPr>
          </a:p>
        </p:txBody>
      </p:sp>
      <p:sp>
        <p:nvSpPr>
          <p:cNvPr id="1313" name="Google Shape;1313;p143"/>
          <p:cNvSpPr txBox="1"/>
          <p:nvPr/>
        </p:nvSpPr>
        <p:spPr>
          <a:xfrm>
            <a:off x="5148538" y="2642325"/>
            <a:ext cx="86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Backup</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8"/>
                                        </p:tgtEl>
                                        <p:attrNameLst>
                                          <p:attrName>style.visibility</p:attrName>
                                        </p:attrNameLst>
                                      </p:cBhvr>
                                      <p:to>
                                        <p:strVal val="visible"/>
                                      </p:to>
                                    </p:set>
                                    <p:animEffect filter="fade" transition="in">
                                      <p:cBhvr>
                                        <p:cTn dur="1000"/>
                                        <p:tgtEl>
                                          <p:spTgt spid="1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317" name="Shape 1317"/>
        <p:cNvGrpSpPr/>
        <p:nvPr/>
      </p:nvGrpSpPr>
      <p:grpSpPr>
        <a:xfrm>
          <a:off x="0" y="0"/>
          <a:ext cx="0" cy="0"/>
          <a:chOff x="0" y="0"/>
          <a:chExt cx="0" cy="0"/>
        </a:xfrm>
      </p:grpSpPr>
      <p:sp>
        <p:nvSpPr>
          <p:cNvPr id="1318" name="Google Shape;1318;p144"/>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Benefits of using AWS Backup</a:t>
            </a:r>
            <a:endParaRPr sz="2800">
              <a:solidFill>
                <a:srgbClr val="93C47D"/>
              </a:solidFill>
              <a:latin typeface="EB Garamond"/>
              <a:ea typeface="EB Garamond"/>
              <a:cs typeface="EB Garamond"/>
              <a:sym typeface="EB Garamond"/>
            </a:endParaRPr>
          </a:p>
        </p:txBody>
      </p:sp>
      <p:sp>
        <p:nvSpPr>
          <p:cNvPr id="1319" name="Google Shape;1319;p144"/>
          <p:cNvSpPr txBox="1"/>
          <p:nvPr/>
        </p:nvSpPr>
        <p:spPr>
          <a:xfrm>
            <a:off x="372175" y="1169375"/>
            <a:ext cx="8238300" cy="921600"/>
          </a:xfrm>
          <a:prstGeom prst="rect">
            <a:avLst/>
          </a:prstGeom>
          <a:noFill/>
          <a:ln>
            <a:noFill/>
          </a:ln>
        </p:spPr>
        <p:txBody>
          <a:bodyPr anchorCtr="0" anchor="t" bIns="91425" lIns="91425" spcFirstLastPara="1" rIns="91425" wrap="square" tIns="91425">
            <a:noAutofit/>
          </a:bodyPr>
          <a:lstStyle/>
          <a:p>
            <a:pPr indent="-342900" lvl="0" marL="457200" rtl="0" algn="l">
              <a:spcBef>
                <a:spcPts val="480"/>
              </a:spcBef>
              <a:spcAft>
                <a:spcPts val="0"/>
              </a:spcAft>
              <a:buClr>
                <a:srgbClr val="FFFFFF"/>
              </a:buClr>
              <a:buSzPts val="1800"/>
              <a:buChar char="●"/>
            </a:pPr>
            <a:r>
              <a:rPr lang="en" sz="1800">
                <a:solidFill>
                  <a:srgbClr val="FFFFFF"/>
                </a:solidFill>
              </a:rPr>
              <a:t>Easily create backup rules for daily, monthly backups.</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Backup Process is automated at a scheduled time.</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Supports Cross-Region, Cross-Account Backups.</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342900" lvl="0" marL="457200" rtl="0" algn="l">
              <a:spcBef>
                <a:spcPts val="600"/>
              </a:spcBef>
              <a:spcAft>
                <a:spcPts val="0"/>
              </a:spcAft>
              <a:buClr>
                <a:srgbClr val="FFFFFF"/>
              </a:buClr>
              <a:buSzPts val="1800"/>
              <a:buChar char="●"/>
            </a:pPr>
            <a:r>
              <a:rPr lang="en" sz="1800">
                <a:solidFill>
                  <a:srgbClr val="FFFFFF"/>
                </a:solidFill>
              </a:rPr>
              <a:t>AWS Backup can back up on-premises Storage Gateway volumes and VMware virtual machines</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342900" lvl="0" marL="457200" rtl="0" algn="l">
              <a:spcBef>
                <a:spcPts val="600"/>
              </a:spcBef>
              <a:spcAft>
                <a:spcPts val="0"/>
              </a:spcAft>
              <a:buClr>
                <a:srgbClr val="FFFFFF"/>
              </a:buClr>
              <a:buSzPts val="1800"/>
              <a:buChar char="●"/>
            </a:pPr>
            <a:r>
              <a:rPr lang="en" sz="1800">
                <a:solidFill>
                  <a:srgbClr val="FFFFFF"/>
                </a:solidFill>
              </a:rPr>
              <a:t>Supports Retention Period that tells how long to store backup.</a:t>
            </a:r>
            <a:endParaRPr sz="1800">
              <a:solidFill>
                <a:srgbClr val="FFFFFF"/>
              </a:solidFill>
            </a:endParaRPr>
          </a:p>
          <a:p>
            <a:pPr indent="0" lvl="0" marL="0" rtl="0" algn="l">
              <a:spcBef>
                <a:spcPts val="600"/>
              </a:spcBef>
              <a:spcAft>
                <a:spcPts val="600"/>
              </a:spcAft>
              <a:buClr>
                <a:schemeClr val="dk1"/>
              </a:buClr>
              <a:buSzPts val="1100"/>
              <a:buFont typeface="Arial"/>
              <a:buNone/>
            </a:pPr>
            <a:r>
              <a:t/>
            </a:r>
            <a:endParaRPr sz="1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9">
                                            <p:txEl>
                                              <p:pRg end="0" st="0"/>
                                            </p:txEl>
                                          </p:spTgt>
                                        </p:tgtEl>
                                        <p:attrNameLst>
                                          <p:attrName>style.visibility</p:attrName>
                                        </p:attrNameLst>
                                      </p:cBhvr>
                                      <p:to>
                                        <p:strVal val="visible"/>
                                      </p:to>
                                    </p:set>
                                    <p:animEffect filter="fade" transition="in">
                                      <p:cBhvr>
                                        <p:cTn dur="1000"/>
                                        <p:tgtEl>
                                          <p:spTgt spid="13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9">
                                            <p:txEl>
                                              <p:pRg end="1" st="1"/>
                                            </p:txEl>
                                          </p:spTgt>
                                        </p:tgtEl>
                                        <p:attrNameLst>
                                          <p:attrName>style.visibility</p:attrName>
                                        </p:attrNameLst>
                                      </p:cBhvr>
                                      <p:to>
                                        <p:strVal val="visible"/>
                                      </p:to>
                                    </p:set>
                                    <p:animEffect filter="fade" transition="in">
                                      <p:cBhvr>
                                        <p:cTn dur="1000"/>
                                        <p:tgtEl>
                                          <p:spTgt spid="13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9">
                                            <p:txEl>
                                              <p:pRg end="2" st="2"/>
                                            </p:txEl>
                                          </p:spTgt>
                                        </p:tgtEl>
                                        <p:attrNameLst>
                                          <p:attrName>style.visibility</p:attrName>
                                        </p:attrNameLst>
                                      </p:cBhvr>
                                      <p:to>
                                        <p:strVal val="visible"/>
                                      </p:to>
                                    </p:set>
                                    <p:animEffect filter="fade" transition="in">
                                      <p:cBhvr>
                                        <p:cTn dur="1000"/>
                                        <p:tgtEl>
                                          <p:spTgt spid="13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9">
                                            <p:txEl>
                                              <p:pRg end="3" st="3"/>
                                            </p:txEl>
                                          </p:spTgt>
                                        </p:tgtEl>
                                        <p:attrNameLst>
                                          <p:attrName>style.visibility</p:attrName>
                                        </p:attrNameLst>
                                      </p:cBhvr>
                                      <p:to>
                                        <p:strVal val="visible"/>
                                      </p:to>
                                    </p:set>
                                    <p:animEffect filter="fade" transition="in">
                                      <p:cBhvr>
                                        <p:cTn dur="1000"/>
                                        <p:tgtEl>
                                          <p:spTgt spid="13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9">
                                            <p:txEl>
                                              <p:pRg end="4" st="4"/>
                                            </p:txEl>
                                          </p:spTgt>
                                        </p:tgtEl>
                                        <p:attrNameLst>
                                          <p:attrName>style.visibility</p:attrName>
                                        </p:attrNameLst>
                                      </p:cBhvr>
                                      <p:to>
                                        <p:strVal val="visible"/>
                                      </p:to>
                                    </p:set>
                                    <p:animEffect filter="fade" transition="in">
                                      <p:cBhvr>
                                        <p:cTn dur="1000"/>
                                        <p:tgtEl>
                                          <p:spTgt spid="13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9">
                                            <p:txEl>
                                              <p:pRg end="5" st="5"/>
                                            </p:txEl>
                                          </p:spTgt>
                                        </p:tgtEl>
                                        <p:attrNameLst>
                                          <p:attrName>style.visibility</p:attrName>
                                        </p:attrNameLst>
                                      </p:cBhvr>
                                      <p:to>
                                        <p:strVal val="visible"/>
                                      </p:to>
                                    </p:set>
                                    <p:animEffect filter="fade" transition="in">
                                      <p:cBhvr>
                                        <p:cTn dur="1000"/>
                                        <p:tgtEl>
                                          <p:spTgt spid="13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9">
                                            <p:txEl>
                                              <p:pRg end="6" st="6"/>
                                            </p:txEl>
                                          </p:spTgt>
                                        </p:tgtEl>
                                        <p:attrNameLst>
                                          <p:attrName>style.visibility</p:attrName>
                                        </p:attrNameLst>
                                      </p:cBhvr>
                                      <p:to>
                                        <p:strVal val="visible"/>
                                      </p:to>
                                    </p:set>
                                    <p:animEffect filter="fade" transition="in">
                                      <p:cBhvr>
                                        <p:cTn dur="1000"/>
                                        <p:tgtEl>
                                          <p:spTgt spid="13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9">
                                            <p:txEl>
                                              <p:pRg end="7" st="7"/>
                                            </p:txEl>
                                          </p:spTgt>
                                        </p:tgtEl>
                                        <p:attrNameLst>
                                          <p:attrName>style.visibility</p:attrName>
                                        </p:attrNameLst>
                                      </p:cBhvr>
                                      <p:to>
                                        <p:strVal val="visible"/>
                                      </p:to>
                                    </p:set>
                                    <p:animEffect filter="fade" transition="in">
                                      <p:cBhvr>
                                        <p:cTn dur="1000"/>
                                        <p:tgtEl>
                                          <p:spTgt spid="131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323" name="Shape 1323"/>
        <p:cNvGrpSpPr/>
        <p:nvPr/>
      </p:nvGrpSpPr>
      <p:grpSpPr>
        <a:xfrm>
          <a:off x="0" y="0"/>
          <a:ext cx="0" cy="0"/>
          <a:chOff x="0" y="0"/>
          <a:chExt cx="0" cy="0"/>
        </a:xfrm>
      </p:grpSpPr>
      <p:sp>
        <p:nvSpPr>
          <p:cNvPr id="1324" name="Google Shape;1324;p145"/>
          <p:cNvSpPr txBox="1"/>
          <p:nvPr/>
        </p:nvSpPr>
        <p:spPr>
          <a:xfrm>
            <a:off x="1775025" y="147900"/>
            <a:ext cx="504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F3F3F3"/>
                </a:solidFill>
                <a:latin typeface="EB Garamond"/>
                <a:ea typeface="EB Garamond"/>
                <a:cs typeface="EB Garamond"/>
                <a:sym typeface="EB Garamond"/>
              </a:rPr>
              <a:t>  Join us in our Adventure</a:t>
            </a:r>
            <a:endParaRPr sz="2800">
              <a:solidFill>
                <a:srgbClr val="F3F3F3"/>
              </a:solidFill>
              <a:latin typeface="EB Garamond"/>
              <a:ea typeface="EB Garamond"/>
              <a:cs typeface="EB Garamond"/>
              <a:sym typeface="EB Garamond"/>
            </a:endParaRPr>
          </a:p>
        </p:txBody>
      </p:sp>
      <p:cxnSp>
        <p:nvCxnSpPr>
          <p:cNvPr id="1325" name="Google Shape;1325;p145"/>
          <p:cNvCxnSpPr/>
          <p:nvPr/>
        </p:nvCxnSpPr>
        <p:spPr>
          <a:xfrm>
            <a:off x="3516400" y="1122825"/>
            <a:ext cx="0" cy="3482700"/>
          </a:xfrm>
          <a:prstGeom prst="straightConnector1">
            <a:avLst/>
          </a:prstGeom>
          <a:noFill/>
          <a:ln cap="flat" cmpd="sng" w="9525">
            <a:solidFill>
              <a:srgbClr val="DD7E6B"/>
            </a:solidFill>
            <a:prstDash val="solid"/>
            <a:round/>
            <a:headEnd len="med" w="med" type="none"/>
            <a:tailEnd len="med" w="med" type="none"/>
          </a:ln>
        </p:spPr>
      </p:cxnSp>
      <p:sp>
        <p:nvSpPr>
          <p:cNvPr id="1326" name="Google Shape;1326;p145"/>
          <p:cNvSpPr txBox="1"/>
          <p:nvPr/>
        </p:nvSpPr>
        <p:spPr>
          <a:xfrm>
            <a:off x="201000" y="1601725"/>
            <a:ext cx="3000000" cy="147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E69138"/>
                </a:solidFill>
                <a:latin typeface="Consolas"/>
                <a:ea typeface="Consolas"/>
                <a:cs typeface="Consolas"/>
                <a:sym typeface="Consolas"/>
              </a:rPr>
              <a:t>Be Awesome</a:t>
            </a:r>
            <a:endParaRPr sz="3600">
              <a:solidFill>
                <a:srgbClr val="E69138"/>
              </a:solidFill>
              <a:latin typeface="Consolas"/>
              <a:ea typeface="Consolas"/>
              <a:cs typeface="Consolas"/>
              <a:sym typeface="Consolas"/>
            </a:endParaRPr>
          </a:p>
        </p:txBody>
      </p:sp>
      <p:sp>
        <p:nvSpPr>
          <p:cNvPr id="1327" name="Google Shape;1327;p145"/>
          <p:cNvSpPr txBox="1"/>
          <p:nvPr/>
        </p:nvSpPr>
        <p:spPr>
          <a:xfrm>
            <a:off x="5406071" y="1330133"/>
            <a:ext cx="31752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latin typeface="Raleway"/>
                <a:ea typeface="Raleway"/>
                <a:cs typeface="Raleway"/>
                <a:sym typeface="Raleway"/>
              </a:rPr>
              <a:t> </a:t>
            </a:r>
            <a:r>
              <a:rPr b="1" lang="en">
                <a:solidFill>
                  <a:srgbClr val="6D9EEB"/>
                </a:solidFill>
                <a:latin typeface="Raleway"/>
                <a:ea typeface="Raleway"/>
                <a:cs typeface="Raleway"/>
                <a:sym typeface="Raleway"/>
              </a:rPr>
              <a:t>kplabs.in/twitter</a:t>
            </a:r>
            <a:endParaRPr b="1">
              <a:solidFill>
                <a:srgbClr val="6D9EEB"/>
              </a:solidFill>
              <a:latin typeface="Raleway"/>
              <a:ea typeface="Raleway"/>
              <a:cs typeface="Raleway"/>
              <a:sym typeface="Raleway"/>
            </a:endParaRPr>
          </a:p>
        </p:txBody>
      </p:sp>
      <p:sp>
        <p:nvSpPr>
          <p:cNvPr id="1328" name="Google Shape;1328;p145"/>
          <p:cNvSpPr txBox="1"/>
          <p:nvPr/>
        </p:nvSpPr>
        <p:spPr>
          <a:xfrm>
            <a:off x="5429671" y="3260733"/>
            <a:ext cx="31752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latin typeface="Raleway"/>
                <a:ea typeface="Raleway"/>
                <a:cs typeface="Raleway"/>
                <a:sym typeface="Raleway"/>
              </a:rPr>
              <a:t> </a:t>
            </a:r>
            <a:r>
              <a:rPr b="1" lang="en">
                <a:solidFill>
                  <a:srgbClr val="6D9EEB"/>
                </a:solidFill>
                <a:latin typeface="Raleway"/>
                <a:ea typeface="Raleway"/>
                <a:cs typeface="Raleway"/>
                <a:sym typeface="Raleway"/>
              </a:rPr>
              <a:t>kplabs.in/linkedin</a:t>
            </a:r>
            <a:endParaRPr b="1">
              <a:solidFill>
                <a:srgbClr val="6D9EEB"/>
              </a:solidFill>
              <a:latin typeface="Raleway"/>
              <a:ea typeface="Raleway"/>
              <a:cs typeface="Raleway"/>
              <a:sym typeface="Raleway"/>
            </a:endParaRPr>
          </a:p>
        </p:txBody>
      </p:sp>
      <p:pic>
        <p:nvPicPr>
          <p:cNvPr id="1329" name="Google Shape;1329;p145"/>
          <p:cNvPicPr preferRelativeResize="0"/>
          <p:nvPr/>
        </p:nvPicPr>
        <p:blipFill>
          <a:blip r:embed="rId3">
            <a:alphaModFix/>
          </a:blip>
          <a:stretch>
            <a:fillRect/>
          </a:stretch>
        </p:blipFill>
        <p:spPr>
          <a:xfrm>
            <a:off x="4084650" y="1284538"/>
            <a:ext cx="753175" cy="753175"/>
          </a:xfrm>
          <a:prstGeom prst="rect">
            <a:avLst/>
          </a:prstGeom>
          <a:noFill/>
          <a:ln>
            <a:noFill/>
          </a:ln>
        </p:spPr>
      </p:pic>
      <p:pic>
        <p:nvPicPr>
          <p:cNvPr id="1330" name="Google Shape;1330;p145"/>
          <p:cNvPicPr preferRelativeResize="0"/>
          <p:nvPr/>
        </p:nvPicPr>
        <p:blipFill>
          <a:blip r:embed="rId4">
            <a:alphaModFix/>
          </a:blip>
          <a:stretch>
            <a:fillRect/>
          </a:stretch>
        </p:blipFill>
        <p:spPr>
          <a:xfrm>
            <a:off x="4084651" y="3080726"/>
            <a:ext cx="818051" cy="8180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7"/>
          <p:cNvSpPr txBox="1"/>
          <p:nvPr>
            <p:ph type="ctrTitle"/>
          </p:nvPr>
        </p:nvSpPr>
        <p:spPr>
          <a:xfrm>
            <a:off x="992850" y="1573300"/>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666666"/>
                </a:solidFill>
                <a:latin typeface="EB Garamond"/>
                <a:ea typeface="EB Garamond"/>
                <a:cs typeface="EB Garamond"/>
                <a:sym typeface="EB Garamond"/>
              </a:rPr>
              <a:t>     AWS Simple Storage Service (S3)</a:t>
            </a:r>
            <a:endParaRPr sz="3600">
              <a:solidFill>
                <a:srgbClr val="666666"/>
              </a:solidFill>
              <a:latin typeface="EB Garamond"/>
              <a:ea typeface="EB Garamond"/>
              <a:cs typeface="EB Garamond"/>
              <a:sym typeface="EB Garamond"/>
            </a:endParaRPr>
          </a:p>
        </p:txBody>
      </p:sp>
      <p:sp>
        <p:nvSpPr>
          <p:cNvPr id="267" name="Google Shape;267;p47"/>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Unlimited Storage</a:t>
            </a:r>
            <a:endParaRPr>
              <a:solidFill>
                <a:srgbClr val="FF7A00"/>
              </a:solidFill>
              <a:latin typeface="EB Garamond"/>
              <a:ea typeface="EB Garamond"/>
              <a:cs typeface="EB Garamond"/>
              <a:sym typeface="EB Garamond"/>
            </a:endParaRPr>
          </a:p>
        </p:txBody>
      </p:sp>
      <p:cxnSp>
        <p:nvCxnSpPr>
          <p:cNvPr id="268" name="Google Shape;268;p47"/>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269" name="Google Shape;269;p47"/>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8"/>
          <p:cNvSpPr txBox="1"/>
          <p:nvPr/>
        </p:nvSpPr>
        <p:spPr>
          <a:xfrm>
            <a:off x="141525" y="157306"/>
            <a:ext cx="8612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Use Case - Storage Capacity </a:t>
            </a:r>
            <a:endParaRPr sz="2800">
              <a:solidFill>
                <a:srgbClr val="FF7A00"/>
              </a:solidFill>
              <a:latin typeface="EB Garamond"/>
              <a:ea typeface="EB Garamond"/>
              <a:cs typeface="EB Garamond"/>
              <a:sym typeface="EB Garamond"/>
            </a:endParaRPr>
          </a:p>
        </p:txBody>
      </p:sp>
      <p:sp>
        <p:nvSpPr>
          <p:cNvPr id="275" name="Google Shape;275;p48"/>
          <p:cNvSpPr txBox="1"/>
          <p:nvPr/>
        </p:nvSpPr>
        <p:spPr>
          <a:xfrm>
            <a:off x="448150" y="903408"/>
            <a:ext cx="7832400" cy="14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We all have some important data that needs to be reliably stored.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Most of us decides to store our data in external hard disk drives as a backup.</a:t>
            </a:r>
            <a:endParaRPr sz="1800">
              <a:solidFill>
                <a:srgbClr val="666666"/>
              </a:solidFill>
              <a:latin typeface="EB Garamond"/>
              <a:ea typeface="EB Garamond"/>
              <a:cs typeface="EB Garamond"/>
              <a:sym typeface="EB Garamond"/>
            </a:endParaRPr>
          </a:p>
        </p:txBody>
      </p:sp>
      <p:pic>
        <p:nvPicPr>
          <p:cNvPr id="276" name="Google Shape;276;p48"/>
          <p:cNvPicPr preferRelativeResize="0"/>
          <p:nvPr/>
        </p:nvPicPr>
        <p:blipFill>
          <a:blip r:embed="rId3">
            <a:alphaModFix/>
          </a:blip>
          <a:stretch>
            <a:fillRect/>
          </a:stretch>
        </p:blipFill>
        <p:spPr>
          <a:xfrm>
            <a:off x="5789251" y="2373626"/>
            <a:ext cx="1967675" cy="1967675"/>
          </a:xfrm>
          <a:prstGeom prst="rect">
            <a:avLst/>
          </a:prstGeom>
          <a:noFill/>
          <a:ln>
            <a:noFill/>
          </a:ln>
        </p:spPr>
      </p:pic>
      <p:sp>
        <p:nvSpPr>
          <p:cNvPr id="277" name="Google Shape;277;p48"/>
          <p:cNvSpPr/>
          <p:nvPr/>
        </p:nvSpPr>
        <p:spPr>
          <a:xfrm>
            <a:off x="731326" y="2906576"/>
            <a:ext cx="2149500" cy="1222800"/>
          </a:xfrm>
          <a:prstGeom prst="roundRect">
            <a:avLst>
              <a:gd fmla="val 16667" name="adj"/>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Important Folder</a:t>
            </a:r>
            <a:endParaRPr/>
          </a:p>
        </p:txBody>
      </p:sp>
      <p:cxnSp>
        <p:nvCxnSpPr>
          <p:cNvPr id="278" name="Google Shape;278;p48"/>
          <p:cNvCxnSpPr/>
          <p:nvPr/>
        </p:nvCxnSpPr>
        <p:spPr>
          <a:xfrm>
            <a:off x="3029726" y="3514826"/>
            <a:ext cx="2610600" cy="6300"/>
          </a:xfrm>
          <a:prstGeom prst="straightConnector1">
            <a:avLst/>
          </a:prstGeom>
          <a:noFill/>
          <a:ln cap="flat" cmpd="sng" w="19050">
            <a:solidFill>
              <a:srgbClr val="595959"/>
            </a:solidFill>
            <a:prstDash val="solid"/>
            <a:round/>
            <a:headEnd len="med" w="med" type="none"/>
            <a:tailEnd len="med" w="med" type="stealth"/>
          </a:ln>
        </p:spPr>
      </p:cxnSp>
      <p:cxnSp>
        <p:nvCxnSpPr>
          <p:cNvPr id="279" name="Google Shape;279;p48"/>
          <p:cNvCxnSpPr/>
          <p:nvPr/>
        </p:nvCxnSpPr>
        <p:spPr>
          <a:xfrm>
            <a:off x="5143975" y="2134276"/>
            <a:ext cx="2844600" cy="2419800"/>
          </a:xfrm>
          <a:prstGeom prst="straightConnector1">
            <a:avLst/>
          </a:prstGeom>
          <a:noFill/>
          <a:ln cap="flat" cmpd="sng" w="19050">
            <a:solidFill>
              <a:srgbClr val="CC0000"/>
            </a:solidFill>
            <a:prstDash val="solid"/>
            <a:round/>
            <a:headEnd len="med" w="med" type="none"/>
            <a:tailEnd len="med" w="med" type="none"/>
          </a:ln>
        </p:spPr>
      </p:cxnSp>
      <p:sp>
        <p:nvSpPr>
          <p:cNvPr id="280" name="Google Shape;280;p48"/>
          <p:cNvSpPr/>
          <p:nvPr/>
        </p:nvSpPr>
        <p:spPr>
          <a:xfrm>
            <a:off x="0" y="4770638"/>
            <a:ext cx="9164100" cy="3810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9"/>
          <p:cNvSpPr/>
          <p:nvPr/>
        </p:nvSpPr>
        <p:spPr>
          <a:xfrm>
            <a:off x="0" y="5334000"/>
            <a:ext cx="9164100" cy="3810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86" name="Google Shape;286;p49"/>
          <p:cNvSpPr txBox="1"/>
          <p:nvPr/>
        </p:nvSpPr>
        <p:spPr>
          <a:xfrm>
            <a:off x="141525" y="157306"/>
            <a:ext cx="8612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Better Approach</a:t>
            </a:r>
            <a:endParaRPr sz="2800">
              <a:solidFill>
                <a:srgbClr val="FF7A00"/>
              </a:solidFill>
              <a:latin typeface="EB Garamond"/>
              <a:ea typeface="EB Garamond"/>
              <a:cs typeface="EB Garamond"/>
              <a:sym typeface="EB Garamond"/>
            </a:endParaRPr>
          </a:p>
        </p:txBody>
      </p:sp>
      <p:sp>
        <p:nvSpPr>
          <p:cNvPr id="287" name="Google Shape;287;p49"/>
          <p:cNvSpPr txBox="1"/>
          <p:nvPr/>
        </p:nvSpPr>
        <p:spPr>
          <a:xfrm>
            <a:off x="448150" y="742983"/>
            <a:ext cx="7832400" cy="14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In this approach, we decide to replicate the data in two different hard disk drives.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CC0000"/>
                </a:solidFill>
                <a:latin typeface="EB Garamond"/>
                <a:ea typeface="EB Garamond"/>
                <a:cs typeface="EB Garamond"/>
                <a:sym typeface="EB Garamond"/>
              </a:rPr>
              <a:t>Downside: </a:t>
            </a:r>
            <a:endParaRPr sz="1800">
              <a:solidFill>
                <a:srgbClr val="CC0000"/>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CC0000"/>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Expensive Approach,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If you keep these disk in same location, there is a risk.</a:t>
            </a:r>
            <a:endParaRPr sz="1800">
              <a:solidFill>
                <a:srgbClr val="666666"/>
              </a:solidFill>
              <a:latin typeface="EB Garamond"/>
              <a:ea typeface="EB Garamond"/>
              <a:cs typeface="EB Garamond"/>
              <a:sym typeface="EB Garamond"/>
            </a:endParaRPr>
          </a:p>
        </p:txBody>
      </p:sp>
      <p:pic>
        <p:nvPicPr>
          <p:cNvPr id="288" name="Google Shape;288;p49"/>
          <p:cNvPicPr preferRelativeResize="0"/>
          <p:nvPr/>
        </p:nvPicPr>
        <p:blipFill>
          <a:blip r:embed="rId3">
            <a:alphaModFix/>
          </a:blip>
          <a:stretch>
            <a:fillRect/>
          </a:stretch>
        </p:blipFill>
        <p:spPr>
          <a:xfrm>
            <a:off x="6162526" y="2441352"/>
            <a:ext cx="965862" cy="965862"/>
          </a:xfrm>
          <a:prstGeom prst="rect">
            <a:avLst/>
          </a:prstGeom>
          <a:noFill/>
          <a:ln>
            <a:noFill/>
          </a:ln>
        </p:spPr>
      </p:pic>
      <p:sp>
        <p:nvSpPr>
          <p:cNvPr id="289" name="Google Shape;289;p49"/>
          <p:cNvSpPr/>
          <p:nvPr/>
        </p:nvSpPr>
        <p:spPr>
          <a:xfrm>
            <a:off x="1001630" y="3308009"/>
            <a:ext cx="2149500" cy="1222800"/>
          </a:xfrm>
          <a:prstGeom prst="roundRect">
            <a:avLst>
              <a:gd fmla="val 16667" name="adj"/>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Important Folder</a:t>
            </a:r>
            <a:endParaRPr/>
          </a:p>
        </p:txBody>
      </p:sp>
      <p:cxnSp>
        <p:nvCxnSpPr>
          <p:cNvPr id="290" name="Google Shape;290;p49"/>
          <p:cNvCxnSpPr/>
          <p:nvPr/>
        </p:nvCxnSpPr>
        <p:spPr>
          <a:xfrm flipH="1" rot="10800000">
            <a:off x="3300030" y="3102059"/>
            <a:ext cx="2629200" cy="814200"/>
          </a:xfrm>
          <a:prstGeom prst="straightConnector1">
            <a:avLst/>
          </a:prstGeom>
          <a:noFill/>
          <a:ln cap="flat" cmpd="sng" w="19050">
            <a:solidFill>
              <a:srgbClr val="595959"/>
            </a:solidFill>
            <a:prstDash val="solid"/>
            <a:round/>
            <a:headEnd len="med" w="med" type="none"/>
            <a:tailEnd len="med" w="med" type="stealth"/>
          </a:ln>
        </p:spPr>
      </p:cxnSp>
      <p:pic>
        <p:nvPicPr>
          <p:cNvPr id="291" name="Google Shape;291;p49"/>
          <p:cNvPicPr preferRelativeResize="0"/>
          <p:nvPr/>
        </p:nvPicPr>
        <p:blipFill>
          <a:blip r:embed="rId3">
            <a:alphaModFix/>
          </a:blip>
          <a:stretch>
            <a:fillRect/>
          </a:stretch>
        </p:blipFill>
        <p:spPr>
          <a:xfrm>
            <a:off x="6132825" y="3917413"/>
            <a:ext cx="906400" cy="906400"/>
          </a:xfrm>
          <a:prstGeom prst="rect">
            <a:avLst/>
          </a:prstGeom>
          <a:noFill/>
          <a:ln>
            <a:noFill/>
          </a:ln>
        </p:spPr>
      </p:pic>
      <p:cxnSp>
        <p:nvCxnSpPr>
          <p:cNvPr id="292" name="Google Shape;292;p49"/>
          <p:cNvCxnSpPr/>
          <p:nvPr/>
        </p:nvCxnSpPr>
        <p:spPr>
          <a:xfrm>
            <a:off x="3331194" y="3924355"/>
            <a:ext cx="2600100" cy="849600"/>
          </a:xfrm>
          <a:prstGeom prst="straightConnector1">
            <a:avLst/>
          </a:prstGeom>
          <a:noFill/>
          <a:ln cap="flat" cmpd="sng" w="19050">
            <a:solidFill>
              <a:srgbClr val="595959"/>
            </a:solidFill>
            <a:prstDash val="solid"/>
            <a:round/>
            <a:headEnd len="med" w="med" type="none"/>
            <a:tailEnd len="med" w="med" type="stealth"/>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0"/>
          <p:cNvSpPr/>
          <p:nvPr/>
        </p:nvSpPr>
        <p:spPr>
          <a:xfrm>
            <a:off x="0" y="5334000"/>
            <a:ext cx="9164100" cy="3810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98" name="Google Shape;298;p50"/>
          <p:cNvSpPr txBox="1"/>
          <p:nvPr/>
        </p:nvSpPr>
        <p:spPr>
          <a:xfrm>
            <a:off x="141525" y="157306"/>
            <a:ext cx="8612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Best Approach</a:t>
            </a:r>
            <a:endParaRPr sz="2800">
              <a:solidFill>
                <a:srgbClr val="FF7A00"/>
              </a:solidFill>
              <a:latin typeface="EB Garamond"/>
              <a:ea typeface="EB Garamond"/>
              <a:cs typeface="EB Garamond"/>
              <a:sym typeface="EB Garamond"/>
            </a:endParaRPr>
          </a:p>
        </p:txBody>
      </p:sp>
      <p:sp>
        <p:nvSpPr>
          <p:cNvPr id="299" name="Google Shape;299;p50"/>
          <p:cNvSpPr txBox="1"/>
          <p:nvPr/>
        </p:nvSpPr>
        <p:spPr>
          <a:xfrm>
            <a:off x="329925" y="912444"/>
            <a:ext cx="83643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In this approach, we store the data in Cloud and let Cloud provider take care of backups.</a:t>
            </a:r>
            <a:endParaRPr sz="1800">
              <a:solidFill>
                <a:srgbClr val="666666"/>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300" name="Google Shape;300;p50"/>
          <p:cNvSpPr/>
          <p:nvPr/>
        </p:nvSpPr>
        <p:spPr>
          <a:xfrm>
            <a:off x="525526" y="3104202"/>
            <a:ext cx="2149500" cy="1222800"/>
          </a:xfrm>
          <a:prstGeom prst="roundRect">
            <a:avLst>
              <a:gd fmla="val 16667" name="adj"/>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Important Folder</a:t>
            </a:r>
            <a:endParaRPr/>
          </a:p>
        </p:txBody>
      </p:sp>
      <p:sp>
        <p:nvSpPr>
          <p:cNvPr id="301" name="Google Shape;301;p50"/>
          <p:cNvSpPr/>
          <p:nvPr/>
        </p:nvSpPr>
        <p:spPr>
          <a:xfrm>
            <a:off x="4017777" y="2727930"/>
            <a:ext cx="1621825" cy="1724800"/>
          </a:xfrm>
          <a:prstGeom prst="flowChartMagneticDisk">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Cloud Storage</a:t>
            </a:r>
            <a:endParaRPr/>
          </a:p>
        </p:txBody>
      </p:sp>
      <p:cxnSp>
        <p:nvCxnSpPr>
          <p:cNvPr id="302" name="Google Shape;302;p50"/>
          <p:cNvCxnSpPr/>
          <p:nvPr/>
        </p:nvCxnSpPr>
        <p:spPr>
          <a:xfrm>
            <a:off x="2904446" y="3683405"/>
            <a:ext cx="1029600" cy="0"/>
          </a:xfrm>
          <a:prstGeom prst="straightConnector1">
            <a:avLst/>
          </a:prstGeom>
          <a:noFill/>
          <a:ln cap="flat" cmpd="sng" w="9525">
            <a:solidFill>
              <a:srgbClr val="595959"/>
            </a:solidFill>
            <a:prstDash val="solid"/>
            <a:round/>
            <a:headEnd len="med" w="med" type="none"/>
            <a:tailEnd len="med" w="med" type="stealth"/>
          </a:ln>
        </p:spPr>
      </p:cxnSp>
      <p:sp>
        <p:nvSpPr>
          <p:cNvPr id="303" name="Google Shape;303;p50"/>
          <p:cNvSpPr/>
          <p:nvPr/>
        </p:nvSpPr>
        <p:spPr>
          <a:xfrm>
            <a:off x="6315415" y="1885664"/>
            <a:ext cx="1621800" cy="31407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50"/>
          <p:cNvPicPr preferRelativeResize="0"/>
          <p:nvPr/>
        </p:nvPicPr>
        <p:blipFill>
          <a:blip r:embed="rId3">
            <a:alphaModFix/>
          </a:blip>
          <a:stretch>
            <a:fillRect/>
          </a:stretch>
        </p:blipFill>
        <p:spPr>
          <a:xfrm>
            <a:off x="6610123" y="2222913"/>
            <a:ext cx="1032390" cy="647850"/>
          </a:xfrm>
          <a:prstGeom prst="rect">
            <a:avLst/>
          </a:prstGeom>
          <a:noFill/>
          <a:ln>
            <a:noFill/>
          </a:ln>
        </p:spPr>
      </p:pic>
      <p:pic>
        <p:nvPicPr>
          <p:cNvPr id="305" name="Google Shape;305;p50"/>
          <p:cNvPicPr preferRelativeResize="0"/>
          <p:nvPr/>
        </p:nvPicPr>
        <p:blipFill>
          <a:blip r:embed="rId3">
            <a:alphaModFix/>
          </a:blip>
          <a:stretch>
            <a:fillRect/>
          </a:stretch>
        </p:blipFill>
        <p:spPr>
          <a:xfrm>
            <a:off x="6610123" y="3244926"/>
            <a:ext cx="1032390" cy="647850"/>
          </a:xfrm>
          <a:prstGeom prst="rect">
            <a:avLst/>
          </a:prstGeom>
          <a:noFill/>
          <a:ln>
            <a:noFill/>
          </a:ln>
        </p:spPr>
      </p:pic>
      <p:pic>
        <p:nvPicPr>
          <p:cNvPr id="306" name="Google Shape;306;p50"/>
          <p:cNvPicPr preferRelativeResize="0"/>
          <p:nvPr/>
        </p:nvPicPr>
        <p:blipFill>
          <a:blip r:embed="rId3">
            <a:alphaModFix/>
          </a:blip>
          <a:stretch>
            <a:fillRect/>
          </a:stretch>
        </p:blipFill>
        <p:spPr>
          <a:xfrm>
            <a:off x="6685283" y="4266923"/>
            <a:ext cx="1032390" cy="647850"/>
          </a:xfrm>
          <a:prstGeom prst="rect">
            <a:avLst/>
          </a:prstGeom>
          <a:noFill/>
          <a:ln>
            <a:noFill/>
          </a:ln>
        </p:spPr>
      </p:pic>
      <p:sp>
        <p:nvSpPr>
          <p:cNvPr id="307" name="Google Shape;307;p50"/>
          <p:cNvSpPr txBox="1"/>
          <p:nvPr/>
        </p:nvSpPr>
        <p:spPr>
          <a:xfrm>
            <a:off x="6366883" y="1422690"/>
            <a:ext cx="15189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b="1" lang="en"/>
              <a:t>Backups</a:t>
            </a:r>
            <a:endParaRPr b="1"/>
          </a:p>
        </p:txBody>
      </p:sp>
      <p:cxnSp>
        <p:nvCxnSpPr>
          <p:cNvPr id="308" name="Google Shape;308;p50"/>
          <p:cNvCxnSpPr/>
          <p:nvPr/>
        </p:nvCxnSpPr>
        <p:spPr>
          <a:xfrm>
            <a:off x="5723343" y="3661569"/>
            <a:ext cx="605100" cy="5100"/>
          </a:xfrm>
          <a:prstGeom prst="straightConnector1">
            <a:avLst/>
          </a:prstGeom>
          <a:noFill/>
          <a:ln cap="flat" cmpd="sng" w="9525">
            <a:solidFill>
              <a:srgbClr val="595959"/>
            </a:solidFill>
            <a:prstDash val="solid"/>
            <a:round/>
            <a:headEnd len="med" w="med" type="none"/>
            <a:tailEnd len="med" w="med" type="stealth"/>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1"/>
          <p:cNvSpPr txBox="1"/>
          <p:nvPr/>
        </p:nvSpPr>
        <p:spPr>
          <a:xfrm>
            <a:off x="141525" y="157306"/>
            <a:ext cx="8612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Cloud Storage Providers</a:t>
            </a:r>
            <a:endParaRPr sz="2800">
              <a:solidFill>
                <a:srgbClr val="FF7A00"/>
              </a:solidFill>
              <a:latin typeface="EB Garamond"/>
              <a:ea typeface="EB Garamond"/>
              <a:cs typeface="EB Garamond"/>
              <a:sym typeface="EB Garamond"/>
            </a:endParaRPr>
          </a:p>
        </p:txBody>
      </p:sp>
      <p:sp>
        <p:nvSpPr>
          <p:cNvPr id="314" name="Google Shape;314;p51"/>
          <p:cNvSpPr txBox="1"/>
          <p:nvPr/>
        </p:nvSpPr>
        <p:spPr>
          <a:xfrm>
            <a:off x="329925" y="912444"/>
            <a:ext cx="83643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There are multiple Cloud storage providers that are available.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Depending on your use-case, you can select one among them.</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315" name="Google Shape;315;p51"/>
          <p:cNvSpPr/>
          <p:nvPr/>
        </p:nvSpPr>
        <p:spPr>
          <a:xfrm>
            <a:off x="915646" y="2649293"/>
            <a:ext cx="1621825" cy="1724800"/>
          </a:xfrm>
          <a:prstGeom prst="flowChartMagneticDisk">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Cloud Storage</a:t>
            </a:r>
            <a:endParaRPr/>
          </a:p>
        </p:txBody>
      </p:sp>
      <p:pic>
        <p:nvPicPr>
          <p:cNvPr id="316" name="Google Shape;316;p51"/>
          <p:cNvPicPr preferRelativeResize="0"/>
          <p:nvPr/>
        </p:nvPicPr>
        <p:blipFill>
          <a:blip r:embed="rId3">
            <a:alphaModFix/>
          </a:blip>
          <a:stretch>
            <a:fillRect/>
          </a:stretch>
        </p:blipFill>
        <p:spPr>
          <a:xfrm>
            <a:off x="5052038" y="2239525"/>
            <a:ext cx="1360800" cy="664450"/>
          </a:xfrm>
          <a:prstGeom prst="rect">
            <a:avLst/>
          </a:prstGeom>
          <a:noFill/>
          <a:ln>
            <a:noFill/>
          </a:ln>
        </p:spPr>
      </p:pic>
      <p:pic>
        <p:nvPicPr>
          <p:cNvPr id="317" name="Google Shape;317;p51"/>
          <p:cNvPicPr preferRelativeResize="0"/>
          <p:nvPr/>
        </p:nvPicPr>
        <p:blipFill>
          <a:blip r:embed="rId4">
            <a:alphaModFix/>
          </a:blip>
          <a:stretch>
            <a:fillRect/>
          </a:stretch>
        </p:blipFill>
        <p:spPr>
          <a:xfrm>
            <a:off x="5052050" y="3211729"/>
            <a:ext cx="1360800" cy="664446"/>
          </a:xfrm>
          <a:prstGeom prst="rect">
            <a:avLst/>
          </a:prstGeom>
          <a:noFill/>
          <a:ln>
            <a:noFill/>
          </a:ln>
        </p:spPr>
      </p:pic>
      <p:pic>
        <p:nvPicPr>
          <p:cNvPr id="318" name="Google Shape;318;p51"/>
          <p:cNvPicPr preferRelativeResize="0"/>
          <p:nvPr/>
        </p:nvPicPr>
        <p:blipFill>
          <a:blip r:embed="rId5">
            <a:alphaModFix/>
          </a:blip>
          <a:stretch>
            <a:fillRect/>
          </a:stretch>
        </p:blipFill>
        <p:spPr>
          <a:xfrm>
            <a:off x="5150237" y="4015175"/>
            <a:ext cx="1164437" cy="1128325"/>
          </a:xfrm>
          <a:prstGeom prst="rect">
            <a:avLst/>
          </a:prstGeom>
          <a:noFill/>
          <a:ln>
            <a:noFill/>
          </a:ln>
        </p:spPr>
      </p:pic>
      <p:cxnSp>
        <p:nvCxnSpPr>
          <p:cNvPr id="319" name="Google Shape;319;p51"/>
          <p:cNvCxnSpPr>
            <a:stCxn id="315" idx="4"/>
            <a:endCxn id="316" idx="1"/>
          </p:cNvCxnSpPr>
          <p:nvPr/>
        </p:nvCxnSpPr>
        <p:spPr>
          <a:xfrm flipH="1" rot="10800000">
            <a:off x="2537471" y="2571793"/>
            <a:ext cx="2514600" cy="939900"/>
          </a:xfrm>
          <a:prstGeom prst="straightConnector1">
            <a:avLst/>
          </a:prstGeom>
          <a:noFill/>
          <a:ln cap="flat" cmpd="sng" w="9525">
            <a:solidFill>
              <a:srgbClr val="595959"/>
            </a:solidFill>
            <a:prstDash val="solid"/>
            <a:round/>
            <a:headEnd len="med" w="med" type="none"/>
            <a:tailEnd len="med" w="med" type="stealth"/>
          </a:ln>
        </p:spPr>
      </p:cxnSp>
      <p:cxnSp>
        <p:nvCxnSpPr>
          <p:cNvPr id="320" name="Google Shape;320;p51"/>
          <p:cNvCxnSpPr>
            <a:stCxn id="315" idx="4"/>
            <a:endCxn id="317" idx="1"/>
          </p:cNvCxnSpPr>
          <p:nvPr/>
        </p:nvCxnSpPr>
        <p:spPr>
          <a:xfrm>
            <a:off x="2537471" y="3511693"/>
            <a:ext cx="2514600" cy="32400"/>
          </a:xfrm>
          <a:prstGeom prst="straightConnector1">
            <a:avLst/>
          </a:prstGeom>
          <a:noFill/>
          <a:ln cap="flat" cmpd="sng" w="9525">
            <a:solidFill>
              <a:srgbClr val="595959"/>
            </a:solidFill>
            <a:prstDash val="solid"/>
            <a:round/>
            <a:headEnd len="med" w="med" type="none"/>
            <a:tailEnd len="med" w="med" type="stealth"/>
          </a:ln>
        </p:spPr>
      </p:cxnSp>
      <p:cxnSp>
        <p:nvCxnSpPr>
          <p:cNvPr id="321" name="Google Shape;321;p51"/>
          <p:cNvCxnSpPr>
            <a:stCxn id="315" idx="4"/>
            <a:endCxn id="318" idx="1"/>
          </p:cNvCxnSpPr>
          <p:nvPr/>
        </p:nvCxnSpPr>
        <p:spPr>
          <a:xfrm>
            <a:off x="2537471" y="3511693"/>
            <a:ext cx="2612700" cy="1067700"/>
          </a:xfrm>
          <a:prstGeom prst="straightConnector1">
            <a:avLst/>
          </a:prstGeom>
          <a:noFill/>
          <a:ln cap="flat" cmpd="sng" w="9525">
            <a:solidFill>
              <a:srgbClr val="595959"/>
            </a:solidFill>
            <a:prstDash val="solid"/>
            <a:round/>
            <a:headEnd len="med" w="med"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2"/>
          <p:cNvSpPr/>
          <p:nvPr/>
        </p:nvSpPr>
        <p:spPr>
          <a:xfrm>
            <a:off x="0" y="5334000"/>
            <a:ext cx="9164100" cy="3810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27" name="Google Shape;327;p52"/>
          <p:cNvSpPr txBox="1"/>
          <p:nvPr/>
        </p:nvSpPr>
        <p:spPr>
          <a:xfrm>
            <a:off x="141525" y="98028"/>
            <a:ext cx="8612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Introduction to S3</a:t>
            </a:r>
            <a:endParaRPr sz="2800">
              <a:solidFill>
                <a:srgbClr val="FF7A00"/>
              </a:solidFill>
              <a:latin typeface="EB Garamond"/>
              <a:ea typeface="EB Garamond"/>
              <a:cs typeface="EB Garamond"/>
              <a:sym typeface="EB Garamond"/>
            </a:endParaRPr>
          </a:p>
        </p:txBody>
      </p:sp>
      <p:sp>
        <p:nvSpPr>
          <p:cNvPr id="328" name="Google Shape;328;p52"/>
          <p:cNvSpPr txBox="1"/>
          <p:nvPr/>
        </p:nvSpPr>
        <p:spPr>
          <a:xfrm>
            <a:off x="234525" y="1293175"/>
            <a:ext cx="8426400" cy="28347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EB Garamond"/>
              <a:buChar char="●"/>
            </a:pPr>
            <a:r>
              <a:rPr lang="en" sz="1800">
                <a:solidFill>
                  <a:srgbClr val="6AA84F"/>
                </a:solidFill>
                <a:latin typeface="EB Garamond"/>
                <a:ea typeface="EB Garamond"/>
                <a:cs typeface="EB Garamond"/>
                <a:sym typeface="EB Garamond"/>
              </a:rPr>
              <a:t>AWS Simple Storage Service (S3)  </a:t>
            </a:r>
            <a:r>
              <a:rPr lang="en" sz="1800">
                <a:solidFill>
                  <a:srgbClr val="666666"/>
                </a:solidFill>
                <a:latin typeface="EB Garamond"/>
                <a:ea typeface="EB Garamond"/>
                <a:cs typeface="EB Garamond"/>
                <a:sym typeface="EB Garamond"/>
              </a:rPr>
              <a:t>is an object storage designed to store and retrieve any amount of data from anywhere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It is designed for 99.999999999% durability and 99.99% availability.</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The aspect that makes AWS S3 so powerful are it’s associated features.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graphicFrame>
        <p:nvGraphicFramePr>
          <p:cNvPr id="329" name="Google Shape;329;p52"/>
          <p:cNvGraphicFramePr/>
          <p:nvPr/>
        </p:nvGraphicFramePr>
        <p:xfrm>
          <a:off x="1230138" y="3209531"/>
          <a:ext cx="3000000" cy="3000000"/>
        </p:xfrm>
        <a:graphic>
          <a:graphicData uri="http://schemas.openxmlformats.org/drawingml/2006/table">
            <a:tbl>
              <a:tblPr>
                <a:noFill/>
                <a:tableStyleId>{BDF8D6D4-4A17-4C14-8489-BCA10579C9A2}</a:tableStyleId>
              </a:tblPr>
              <a:tblGrid>
                <a:gridCol w="2080675"/>
                <a:gridCol w="2281250"/>
                <a:gridCol w="1880100"/>
              </a:tblGrid>
              <a:tr h="511350">
                <a:tc>
                  <a:txBody>
                    <a:bodyPr/>
                    <a:lstStyle/>
                    <a:p>
                      <a:pPr indent="0" lvl="0" marL="0" rtl="0" algn="ctr">
                        <a:spcBef>
                          <a:spcPts val="0"/>
                        </a:spcBef>
                        <a:spcAft>
                          <a:spcPts val="0"/>
                        </a:spcAft>
                        <a:buNone/>
                      </a:pPr>
                      <a:r>
                        <a:rPr lang="en" sz="1600"/>
                        <a:t>Versioning</a:t>
                      </a:r>
                      <a:endParaRPr sz="1600"/>
                    </a:p>
                  </a:txBody>
                  <a:tcPr marT="101575" marB="101575" marR="91425" marL="91425"/>
                </a:tc>
                <a:tc>
                  <a:txBody>
                    <a:bodyPr/>
                    <a:lstStyle/>
                    <a:p>
                      <a:pPr indent="0" lvl="0" marL="0" rtl="0" algn="ctr">
                        <a:spcBef>
                          <a:spcPts val="0"/>
                        </a:spcBef>
                        <a:spcAft>
                          <a:spcPts val="0"/>
                        </a:spcAft>
                        <a:buNone/>
                      </a:pPr>
                      <a:r>
                        <a:rPr lang="en" sz="1600"/>
                        <a:t>Encryption</a:t>
                      </a:r>
                      <a:endParaRPr sz="1600"/>
                    </a:p>
                  </a:txBody>
                  <a:tcPr marT="101575" marB="101575" marR="91425" marL="91425"/>
                </a:tc>
                <a:tc>
                  <a:txBody>
                    <a:bodyPr/>
                    <a:lstStyle/>
                    <a:p>
                      <a:pPr indent="0" lvl="0" marL="0" rtl="0" algn="ctr">
                        <a:spcBef>
                          <a:spcPts val="0"/>
                        </a:spcBef>
                        <a:spcAft>
                          <a:spcPts val="0"/>
                        </a:spcAft>
                        <a:buNone/>
                      </a:pPr>
                      <a:r>
                        <a:rPr lang="en" sz="1600"/>
                        <a:t>Logging</a:t>
                      </a:r>
                      <a:endParaRPr sz="1600"/>
                    </a:p>
                  </a:txBody>
                  <a:tcPr marT="101575" marB="101575" marR="91425" marL="91425"/>
                </a:tc>
              </a:tr>
              <a:tr h="712075">
                <a:tc>
                  <a:txBody>
                    <a:bodyPr/>
                    <a:lstStyle/>
                    <a:p>
                      <a:pPr indent="0" lvl="0" marL="0" rtl="0" algn="ctr">
                        <a:spcBef>
                          <a:spcPts val="0"/>
                        </a:spcBef>
                        <a:spcAft>
                          <a:spcPts val="0"/>
                        </a:spcAft>
                        <a:buNone/>
                      </a:pPr>
                      <a:r>
                        <a:rPr lang="en" sz="1600"/>
                        <a:t>Transfer Acceleration</a:t>
                      </a:r>
                      <a:endParaRPr sz="1600"/>
                    </a:p>
                  </a:txBody>
                  <a:tcPr marT="101575" marB="101575" marR="91425" marL="91425"/>
                </a:tc>
                <a:tc>
                  <a:txBody>
                    <a:bodyPr/>
                    <a:lstStyle/>
                    <a:p>
                      <a:pPr indent="0" lvl="0" marL="0" rtl="0" algn="ctr">
                        <a:spcBef>
                          <a:spcPts val="0"/>
                        </a:spcBef>
                        <a:spcAft>
                          <a:spcPts val="0"/>
                        </a:spcAft>
                        <a:buNone/>
                      </a:pPr>
                      <a:r>
                        <a:rPr lang="en" sz="1600"/>
                        <a:t>Cross Region Replication</a:t>
                      </a:r>
                      <a:endParaRPr sz="1600"/>
                    </a:p>
                  </a:txBody>
                  <a:tcPr marT="101575" marB="101575" marR="91425" marL="91425"/>
                </a:tc>
                <a:tc>
                  <a:txBody>
                    <a:bodyPr/>
                    <a:lstStyle/>
                    <a:p>
                      <a:pPr indent="0" lvl="0" marL="0" rtl="0" algn="ctr">
                        <a:spcBef>
                          <a:spcPts val="0"/>
                        </a:spcBef>
                        <a:spcAft>
                          <a:spcPts val="0"/>
                        </a:spcAft>
                        <a:buNone/>
                      </a:pPr>
                      <a:r>
                        <a:rPr lang="en" sz="1600"/>
                        <a:t>Events</a:t>
                      </a:r>
                      <a:endParaRPr sz="1600"/>
                    </a:p>
                  </a:txBody>
                  <a:tcPr marT="101575" marB="101575" marR="91425" marL="91425"/>
                </a:tc>
              </a:tr>
              <a:tr h="459575">
                <a:tc>
                  <a:txBody>
                    <a:bodyPr/>
                    <a:lstStyle/>
                    <a:p>
                      <a:pPr indent="0" lvl="0" marL="0" rtl="0" algn="ctr">
                        <a:spcBef>
                          <a:spcPts val="0"/>
                        </a:spcBef>
                        <a:spcAft>
                          <a:spcPts val="0"/>
                        </a:spcAft>
                        <a:buNone/>
                      </a:pPr>
                      <a:r>
                        <a:rPr lang="en" sz="1600"/>
                        <a:t>Requester Pays</a:t>
                      </a:r>
                      <a:endParaRPr sz="1600"/>
                    </a:p>
                  </a:txBody>
                  <a:tcPr marT="101575" marB="101575" marR="91425" marL="91425"/>
                </a:tc>
                <a:tc>
                  <a:txBody>
                    <a:bodyPr/>
                    <a:lstStyle/>
                    <a:p>
                      <a:pPr indent="0" lvl="0" marL="0" rtl="0" algn="ctr">
                        <a:spcBef>
                          <a:spcPts val="0"/>
                        </a:spcBef>
                        <a:spcAft>
                          <a:spcPts val="0"/>
                        </a:spcAft>
                        <a:buNone/>
                      </a:pPr>
                      <a:r>
                        <a:rPr lang="en" sz="1600"/>
                        <a:t>Static Website Hosting</a:t>
                      </a:r>
                      <a:endParaRPr sz="1600"/>
                    </a:p>
                  </a:txBody>
                  <a:tcPr marT="101575" marB="101575" marR="91425" marL="91425"/>
                </a:tc>
                <a:tc>
                  <a:txBody>
                    <a:bodyPr/>
                    <a:lstStyle/>
                    <a:p>
                      <a:pPr indent="0" lvl="0" marL="0" rtl="0" algn="ctr">
                        <a:spcBef>
                          <a:spcPts val="0"/>
                        </a:spcBef>
                        <a:spcAft>
                          <a:spcPts val="0"/>
                        </a:spcAft>
                        <a:buNone/>
                      </a:pPr>
                      <a:r>
                        <a:rPr lang="en" sz="1600"/>
                        <a:t>Tagging</a:t>
                      </a:r>
                      <a:endParaRPr sz="1600"/>
                    </a:p>
                  </a:txBody>
                  <a:tcPr marT="101575" marB="10157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3"/>
          <p:cNvSpPr/>
          <p:nvPr/>
        </p:nvSpPr>
        <p:spPr>
          <a:xfrm>
            <a:off x="0" y="5334000"/>
            <a:ext cx="9164100" cy="3810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35" name="Google Shape;335;p53"/>
          <p:cNvSpPr txBox="1"/>
          <p:nvPr/>
        </p:nvSpPr>
        <p:spPr>
          <a:xfrm>
            <a:off x="141525" y="157306"/>
            <a:ext cx="8612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S3 Terminology</a:t>
            </a:r>
            <a:endParaRPr sz="2800">
              <a:solidFill>
                <a:srgbClr val="FF7A00"/>
              </a:solidFill>
              <a:latin typeface="EB Garamond"/>
              <a:ea typeface="EB Garamond"/>
              <a:cs typeface="EB Garamond"/>
              <a:sym typeface="EB Garamond"/>
            </a:endParaRPr>
          </a:p>
        </p:txBody>
      </p:sp>
      <p:sp>
        <p:nvSpPr>
          <p:cNvPr id="336" name="Google Shape;336;p53"/>
          <p:cNvSpPr txBox="1"/>
          <p:nvPr/>
        </p:nvSpPr>
        <p:spPr>
          <a:xfrm>
            <a:off x="231613" y="976792"/>
            <a:ext cx="8091600" cy="283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There are two important terminology in AWS S3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Buckets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Objects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Important Note: Bucket Names are unique across entire AWS Namespace.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pic>
        <p:nvPicPr>
          <p:cNvPr descr="Screen Shot 2017-09-03 at 9.34.51 PM.png" id="337" name="Google Shape;337;p53"/>
          <p:cNvPicPr preferRelativeResize="0"/>
          <p:nvPr/>
        </p:nvPicPr>
        <p:blipFill>
          <a:blip r:embed="rId3">
            <a:alphaModFix/>
          </a:blip>
          <a:stretch>
            <a:fillRect/>
          </a:stretch>
        </p:blipFill>
        <p:spPr>
          <a:xfrm>
            <a:off x="2401638" y="2869642"/>
            <a:ext cx="4092177" cy="2229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4"/>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S3 Storage Classes</a:t>
            </a:r>
            <a:endParaRPr sz="4800">
              <a:solidFill>
                <a:srgbClr val="666666"/>
              </a:solidFill>
              <a:latin typeface="EB Garamond"/>
              <a:ea typeface="EB Garamond"/>
              <a:cs typeface="EB Garamond"/>
              <a:sym typeface="EB Garamond"/>
            </a:endParaRPr>
          </a:p>
        </p:txBody>
      </p:sp>
      <p:sp>
        <p:nvSpPr>
          <p:cNvPr id="343" name="Google Shape;343;p54"/>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Cloud Storage is Saviour</a:t>
            </a:r>
            <a:endParaRPr>
              <a:solidFill>
                <a:srgbClr val="FF7A00"/>
              </a:solidFill>
              <a:latin typeface="EB Garamond"/>
              <a:ea typeface="EB Garamond"/>
              <a:cs typeface="EB Garamond"/>
              <a:sym typeface="EB Garamond"/>
            </a:endParaRPr>
          </a:p>
        </p:txBody>
      </p:sp>
      <p:cxnSp>
        <p:nvCxnSpPr>
          <p:cNvPr id="344" name="Google Shape;344;p54"/>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345" name="Google Shape;345;p54"/>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5"/>
          <p:cNvSpPr txBox="1"/>
          <p:nvPr>
            <p:ph idx="1" type="subTitle"/>
          </p:nvPr>
        </p:nvSpPr>
        <p:spPr>
          <a:xfrm>
            <a:off x="-12" y="112225"/>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Use-Case - Netflix</a:t>
            </a:r>
            <a:endParaRPr>
              <a:solidFill>
                <a:srgbClr val="FF7A00"/>
              </a:solidFill>
              <a:latin typeface="EB Garamond"/>
              <a:ea typeface="EB Garamond"/>
              <a:cs typeface="EB Garamond"/>
              <a:sym typeface="EB Garamond"/>
            </a:endParaRPr>
          </a:p>
        </p:txBody>
      </p:sp>
      <p:sp>
        <p:nvSpPr>
          <p:cNvPr id="351" name="Google Shape;351;p5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52" name="Google Shape;352;p55"/>
          <p:cNvSpPr txBox="1"/>
          <p:nvPr/>
        </p:nvSpPr>
        <p:spPr>
          <a:xfrm>
            <a:off x="234125" y="793275"/>
            <a:ext cx="8182500" cy="14700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Netflix offers various different subscription plans for various category of requirements.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Main Aim: Watch the Entertainment Content</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353" name="Google Shape;353;p55"/>
          <p:cNvPicPr preferRelativeResize="0"/>
          <p:nvPr/>
        </p:nvPicPr>
        <p:blipFill>
          <a:blip r:embed="rId3">
            <a:alphaModFix/>
          </a:blip>
          <a:stretch>
            <a:fillRect/>
          </a:stretch>
        </p:blipFill>
        <p:spPr>
          <a:xfrm>
            <a:off x="2656775" y="2451774"/>
            <a:ext cx="4735349" cy="1947000"/>
          </a:xfrm>
          <a:prstGeom prst="rect">
            <a:avLst/>
          </a:prstGeom>
          <a:noFill/>
          <a:ln>
            <a:noFill/>
          </a:ln>
        </p:spPr>
      </p:pic>
      <p:pic>
        <p:nvPicPr>
          <p:cNvPr id="354" name="Google Shape;354;p55"/>
          <p:cNvPicPr preferRelativeResize="0"/>
          <p:nvPr/>
        </p:nvPicPr>
        <p:blipFill>
          <a:blip r:embed="rId4">
            <a:alphaModFix/>
          </a:blip>
          <a:stretch>
            <a:fillRect/>
          </a:stretch>
        </p:blipFill>
        <p:spPr>
          <a:xfrm>
            <a:off x="309625" y="3060551"/>
            <a:ext cx="1296799" cy="729449"/>
          </a:xfrm>
          <a:prstGeom prst="rect">
            <a:avLst/>
          </a:prstGeom>
          <a:noFill/>
          <a:ln>
            <a:noFill/>
          </a:ln>
        </p:spPr>
      </p:pic>
      <p:cxnSp>
        <p:nvCxnSpPr>
          <p:cNvPr id="355" name="Google Shape;355;p55"/>
          <p:cNvCxnSpPr/>
          <p:nvPr/>
        </p:nvCxnSpPr>
        <p:spPr>
          <a:xfrm>
            <a:off x="1646686" y="3425275"/>
            <a:ext cx="1010100" cy="0"/>
          </a:xfrm>
          <a:prstGeom prst="straightConnector1">
            <a:avLst/>
          </a:prstGeom>
          <a:noFill/>
          <a:ln cap="flat" cmpd="sng" w="19050">
            <a:solidFill>
              <a:schemeClr val="dk2"/>
            </a:solidFill>
            <a:prstDash val="solid"/>
            <a:round/>
            <a:headEnd len="med" w="med"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55" name="Shape 155"/>
        <p:cNvGrpSpPr/>
        <p:nvPr/>
      </p:nvGrpSpPr>
      <p:grpSpPr>
        <a:xfrm>
          <a:off x="0" y="0"/>
          <a:ext cx="0" cy="0"/>
          <a:chOff x="0" y="0"/>
          <a:chExt cx="0" cy="0"/>
        </a:xfrm>
      </p:grpSpPr>
      <p:sp>
        <p:nvSpPr>
          <p:cNvPr id="156" name="Google Shape;156;p38"/>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Simple Use-Case: External Hard Disk</a:t>
            </a:r>
            <a:endParaRPr sz="2800">
              <a:solidFill>
                <a:srgbClr val="93C47D"/>
              </a:solidFill>
              <a:latin typeface="EB Garamond"/>
              <a:ea typeface="EB Garamond"/>
              <a:cs typeface="EB Garamond"/>
              <a:sym typeface="EB Garamond"/>
            </a:endParaRPr>
          </a:p>
        </p:txBody>
      </p:sp>
      <p:sp>
        <p:nvSpPr>
          <p:cNvPr id="157" name="Google Shape;157;p38"/>
          <p:cNvSpPr txBox="1"/>
          <p:nvPr/>
        </p:nvSpPr>
        <p:spPr>
          <a:xfrm>
            <a:off x="319675" y="893725"/>
            <a:ext cx="8434200" cy="10089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FFFFFF"/>
                </a:solidFill>
              </a:rPr>
              <a:t>External Hard Disk can be attached to the Workstation and detached whenever required (portable)</a:t>
            </a:r>
            <a:endParaRPr sz="1800">
              <a:solidFill>
                <a:srgbClr val="FFFFFF"/>
              </a:solidFill>
            </a:endParaRPr>
          </a:p>
          <a:p>
            <a:pPr indent="0" lvl="0" marL="0" rtl="0" algn="l">
              <a:spcBef>
                <a:spcPts val="600"/>
              </a:spcBef>
              <a:spcAft>
                <a:spcPts val="0"/>
              </a:spcAft>
              <a:buNone/>
            </a:pPr>
            <a:r>
              <a:t/>
            </a:r>
            <a:endParaRPr sz="1800">
              <a:solidFill>
                <a:srgbClr val="FFFFFF"/>
              </a:solidFill>
            </a:endParaRPr>
          </a:p>
          <a:p>
            <a:pPr indent="0" lvl="0" marL="0" rtl="0" algn="l">
              <a:spcBef>
                <a:spcPts val="600"/>
              </a:spcBef>
              <a:spcAft>
                <a:spcPts val="0"/>
              </a:spcAft>
              <a:buNone/>
            </a:pPr>
            <a:r>
              <a:rPr lang="en" sz="1800">
                <a:solidFill>
                  <a:srgbClr val="FFFFFF"/>
                </a:solidFill>
              </a:rPr>
              <a:t>Depending on the use-case, you can buy external storage of different configuration based on size, performance and others.</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457200" rtl="0" algn="l">
              <a:spcBef>
                <a:spcPts val="600"/>
              </a:spcBef>
              <a:spcAft>
                <a:spcPts val="600"/>
              </a:spcAft>
              <a:buNone/>
            </a:pPr>
            <a:r>
              <a:t/>
            </a:r>
            <a:endParaRPr/>
          </a:p>
        </p:txBody>
      </p:sp>
      <p:cxnSp>
        <p:nvCxnSpPr>
          <p:cNvPr id="158" name="Google Shape;158;p38"/>
          <p:cNvCxnSpPr/>
          <p:nvPr/>
        </p:nvCxnSpPr>
        <p:spPr>
          <a:xfrm flipH="1" rot="10800000">
            <a:off x="3092200" y="3497850"/>
            <a:ext cx="1896000" cy="3300"/>
          </a:xfrm>
          <a:prstGeom prst="straightConnector1">
            <a:avLst/>
          </a:prstGeom>
          <a:noFill/>
          <a:ln cap="flat" cmpd="sng" w="9525">
            <a:solidFill>
              <a:srgbClr val="FFFFFF"/>
            </a:solidFill>
            <a:prstDash val="solid"/>
            <a:round/>
            <a:headEnd len="med" w="med" type="none"/>
            <a:tailEnd len="med" w="med" type="stealth"/>
          </a:ln>
        </p:spPr>
      </p:cxnSp>
      <p:sp>
        <p:nvSpPr>
          <p:cNvPr id="159" name="Google Shape;159;p38"/>
          <p:cNvSpPr txBox="1"/>
          <p:nvPr/>
        </p:nvSpPr>
        <p:spPr>
          <a:xfrm>
            <a:off x="5102475" y="4173075"/>
            <a:ext cx="149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Workstation</a:t>
            </a:r>
            <a:endParaRPr>
              <a:solidFill>
                <a:schemeClr val="lt1"/>
              </a:solidFill>
            </a:endParaRPr>
          </a:p>
        </p:txBody>
      </p:sp>
      <p:pic>
        <p:nvPicPr>
          <p:cNvPr id="160" name="Google Shape;160;p38"/>
          <p:cNvPicPr preferRelativeResize="0"/>
          <p:nvPr/>
        </p:nvPicPr>
        <p:blipFill>
          <a:blip r:embed="rId3">
            <a:alphaModFix/>
          </a:blip>
          <a:stretch>
            <a:fillRect/>
          </a:stretch>
        </p:blipFill>
        <p:spPr>
          <a:xfrm>
            <a:off x="5163700" y="3185275"/>
            <a:ext cx="812350" cy="812350"/>
          </a:xfrm>
          <a:prstGeom prst="rect">
            <a:avLst/>
          </a:prstGeom>
          <a:noFill/>
          <a:ln>
            <a:noFill/>
          </a:ln>
        </p:spPr>
      </p:pic>
      <p:pic>
        <p:nvPicPr>
          <p:cNvPr id="161" name="Google Shape;161;p38"/>
          <p:cNvPicPr preferRelativeResize="0"/>
          <p:nvPr/>
        </p:nvPicPr>
        <p:blipFill>
          <a:blip r:embed="rId4">
            <a:alphaModFix/>
          </a:blip>
          <a:stretch>
            <a:fillRect/>
          </a:stretch>
        </p:blipFill>
        <p:spPr>
          <a:xfrm>
            <a:off x="1656876" y="2900275"/>
            <a:ext cx="958575" cy="167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0" st="0"/>
                                            </p:txEl>
                                          </p:spTgt>
                                        </p:tgtEl>
                                        <p:attrNameLst>
                                          <p:attrName>style.visibility</p:attrName>
                                        </p:attrNameLst>
                                      </p:cBhvr>
                                      <p:to>
                                        <p:strVal val="visible"/>
                                      </p:to>
                                    </p:set>
                                    <p:animEffect filter="fade" transition="in">
                                      <p:cBhvr>
                                        <p:cTn dur="1000"/>
                                        <p:tgtEl>
                                          <p:spTgt spid="1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1" st="1"/>
                                            </p:txEl>
                                          </p:spTgt>
                                        </p:tgtEl>
                                        <p:attrNameLst>
                                          <p:attrName>style.visibility</p:attrName>
                                        </p:attrNameLst>
                                      </p:cBhvr>
                                      <p:to>
                                        <p:strVal val="visible"/>
                                      </p:to>
                                    </p:set>
                                    <p:animEffect filter="fade" transition="in">
                                      <p:cBhvr>
                                        <p:cTn dur="1000"/>
                                        <p:tgtEl>
                                          <p:spTgt spid="1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2" st="2"/>
                                            </p:txEl>
                                          </p:spTgt>
                                        </p:tgtEl>
                                        <p:attrNameLst>
                                          <p:attrName>style.visibility</p:attrName>
                                        </p:attrNameLst>
                                      </p:cBhvr>
                                      <p:to>
                                        <p:strVal val="visible"/>
                                      </p:to>
                                    </p:set>
                                    <p:animEffect filter="fade" transition="in">
                                      <p:cBhvr>
                                        <p:cTn dur="1000"/>
                                        <p:tgtEl>
                                          <p:spTgt spid="1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3" st="3"/>
                                            </p:txEl>
                                          </p:spTgt>
                                        </p:tgtEl>
                                        <p:attrNameLst>
                                          <p:attrName>style.visibility</p:attrName>
                                        </p:attrNameLst>
                                      </p:cBhvr>
                                      <p:to>
                                        <p:strVal val="visible"/>
                                      </p:to>
                                    </p:set>
                                    <p:animEffect filter="fade" transition="in">
                                      <p:cBhvr>
                                        <p:cTn dur="1000"/>
                                        <p:tgtEl>
                                          <p:spTgt spid="1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4" st="4"/>
                                            </p:txEl>
                                          </p:spTgt>
                                        </p:tgtEl>
                                        <p:attrNameLst>
                                          <p:attrName>style.visibility</p:attrName>
                                        </p:attrNameLst>
                                      </p:cBhvr>
                                      <p:to>
                                        <p:strVal val="visible"/>
                                      </p:to>
                                    </p:set>
                                    <p:animEffect filter="fade" transition="in">
                                      <p:cBhvr>
                                        <p:cTn dur="1000"/>
                                        <p:tgtEl>
                                          <p:spTgt spid="15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6"/>
          <p:cNvSpPr txBox="1"/>
          <p:nvPr>
            <p:ph idx="1" type="subTitle"/>
          </p:nvPr>
        </p:nvSpPr>
        <p:spPr>
          <a:xfrm>
            <a:off x="-12" y="112225"/>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Initial Challenge - S3</a:t>
            </a:r>
            <a:endParaRPr>
              <a:solidFill>
                <a:srgbClr val="FF7A00"/>
              </a:solidFill>
              <a:latin typeface="EB Garamond"/>
              <a:ea typeface="EB Garamond"/>
              <a:cs typeface="EB Garamond"/>
              <a:sym typeface="EB Garamond"/>
            </a:endParaRPr>
          </a:p>
        </p:txBody>
      </p:sp>
      <p:sp>
        <p:nvSpPr>
          <p:cNvPr id="361" name="Google Shape;361;p5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62" name="Google Shape;362;p56"/>
          <p:cNvSpPr txBox="1"/>
          <p:nvPr/>
        </p:nvSpPr>
        <p:spPr>
          <a:xfrm>
            <a:off x="429900" y="718475"/>
            <a:ext cx="8182500" cy="14700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AWS has millions of active customers.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Each customer might have different requirements for data storage.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Main Aim: Store Data.</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363" name="Google Shape;363;p56"/>
          <p:cNvPicPr preferRelativeResize="0"/>
          <p:nvPr/>
        </p:nvPicPr>
        <p:blipFill>
          <a:blip r:embed="rId3">
            <a:alphaModFix/>
          </a:blip>
          <a:stretch>
            <a:fillRect/>
          </a:stretch>
        </p:blipFill>
        <p:spPr>
          <a:xfrm>
            <a:off x="4732100" y="2965075"/>
            <a:ext cx="1767075" cy="1595025"/>
          </a:xfrm>
          <a:prstGeom prst="rect">
            <a:avLst/>
          </a:prstGeom>
          <a:noFill/>
          <a:ln>
            <a:noFill/>
          </a:ln>
        </p:spPr>
      </p:pic>
      <p:pic>
        <p:nvPicPr>
          <p:cNvPr id="364" name="Google Shape;364;p56"/>
          <p:cNvPicPr preferRelativeResize="0"/>
          <p:nvPr/>
        </p:nvPicPr>
        <p:blipFill>
          <a:blip r:embed="rId4">
            <a:alphaModFix/>
          </a:blip>
          <a:stretch>
            <a:fillRect/>
          </a:stretch>
        </p:blipFill>
        <p:spPr>
          <a:xfrm>
            <a:off x="1666734" y="2965073"/>
            <a:ext cx="1608641" cy="15950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7"/>
          <p:cNvSpPr txBox="1"/>
          <p:nvPr>
            <p:ph idx="1" type="subTitle"/>
          </p:nvPr>
        </p:nvSpPr>
        <p:spPr>
          <a:xfrm>
            <a:off x="-61275" y="56125"/>
            <a:ext cx="8612400" cy="68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S3 Storage Classes</a:t>
            </a:r>
            <a:endParaRPr>
              <a:solidFill>
                <a:srgbClr val="FF7A00"/>
              </a:solidFill>
              <a:latin typeface="EB Garamond"/>
              <a:ea typeface="EB Garamond"/>
              <a:cs typeface="EB Garamond"/>
              <a:sym typeface="EB Garamond"/>
            </a:endParaRPr>
          </a:p>
        </p:txBody>
      </p:sp>
      <p:sp>
        <p:nvSpPr>
          <p:cNvPr id="370" name="Google Shape;370;p5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71" name="Google Shape;371;p57"/>
          <p:cNvSpPr txBox="1"/>
          <p:nvPr/>
        </p:nvSpPr>
        <p:spPr>
          <a:xfrm>
            <a:off x="439850" y="794163"/>
            <a:ext cx="8004900" cy="843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Amazon S3 offers a range of storage classes designed for different use cases.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graphicFrame>
        <p:nvGraphicFramePr>
          <p:cNvPr id="372" name="Google Shape;372;p57"/>
          <p:cNvGraphicFramePr/>
          <p:nvPr/>
        </p:nvGraphicFramePr>
        <p:xfrm>
          <a:off x="439850" y="1748825"/>
          <a:ext cx="3000000" cy="3000000"/>
        </p:xfrm>
        <a:graphic>
          <a:graphicData uri="http://schemas.openxmlformats.org/drawingml/2006/table">
            <a:tbl>
              <a:tblPr>
                <a:noFill/>
                <a:tableStyleId>{BDF8D6D4-4A17-4C14-8489-BCA10579C9A2}</a:tableStyleId>
              </a:tblPr>
              <a:tblGrid>
                <a:gridCol w="2852650"/>
                <a:gridCol w="4386350"/>
              </a:tblGrid>
              <a:tr h="381000">
                <a:tc>
                  <a:txBody>
                    <a:bodyPr/>
                    <a:lstStyle/>
                    <a:p>
                      <a:pPr indent="0" lvl="0" marL="0" rtl="0" algn="ctr">
                        <a:spcBef>
                          <a:spcPts val="0"/>
                        </a:spcBef>
                        <a:spcAft>
                          <a:spcPts val="0"/>
                        </a:spcAft>
                        <a:buNone/>
                      </a:pPr>
                      <a:r>
                        <a:rPr b="1" lang="en"/>
                        <a:t>Storage Classes</a:t>
                      </a:r>
                      <a:endParaRPr b="1"/>
                    </a:p>
                  </a:txBody>
                  <a:tcPr marT="91425" marB="91425" marR="91425" marL="91425"/>
                </a:tc>
                <a:tc>
                  <a:txBody>
                    <a:bodyPr/>
                    <a:lstStyle/>
                    <a:p>
                      <a:pPr indent="0" lvl="0" marL="0" rtl="0" algn="ctr">
                        <a:spcBef>
                          <a:spcPts val="0"/>
                        </a:spcBef>
                        <a:spcAft>
                          <a:spcPts val="0"/>
                        </a:spcAft>
                        <a:buNone/>
                      </a:pPr>
                      <a:r>
                        <a:rPr b="1" lang="en"/>
                        <a:t>Description</a:t>
                      </a:r>
                      <a:endParaRPr b="1"/>
                    </a:p>
                  </a:txBody>
                  <a:tcPr marT="91425" marB="91425" marR="91425" marL="91425"/>
                </a:tc>
              </a:tr>
              <a:tr h="381000">
                <a:tc>
                  <a:txBody>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S3 Standard</a:t>
                      </a:r>
                      <a:endParaRPr/>
                    </a:p>
                  </a:txBody>
                  <a:tcPr marT="91425" marB="91425" marR="91425" marL="91425"/>
                </a:tc>
                <a:tc>
                  <a:txBody>
                    <a:bodyPr/>
                    <a:lstStyle/>
                    <a:p>
                      <a:pPr indent="0" lvl="0" marL="0" rtl="0" algn="ctr">
                        <a:spcBef>
                          <a:spcPts val="0"/>
                        </a:spcBef>
                        <a:spcAft>
                          <a:spcPts val="0"/>
                        </a:spcAft>
                        <a:buNone/>
                      </a:pPr>
                      <a:r>
                        <a:rPr lang="en"/>
                        <a:t>Offers high durability, availability, and performance object storage for frequently accessed data</a:t>
                      </a:r>
                      <a:endParaRPr/>
                    </a:p>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S3 Standard-Infrequent Access</a:t>
                      </a:r>
                      <a:endParaRPr/>
                    </a:p>
                  </a:txBody>
                  <a:tcPr marT="91425" marB="91425" marR="91425" marL="91425"/>
                </a:tc>
                <a:tc>
                  <a:txBody>
                    <a:bodyPr/>
                    <a:lstStyle/>
                    <a:p>
                      <a:pPr indent="0" lvl="0" marL="0" rtl="0" algn="ctr">
                        <a:spcBef>
                          <a:spcPts val="0"/>
                        </a:spcBef>
                        <a:spcAft>
                          <a:spcPts val="0"/>
                        </a:spcAft>
                        <a:buNone/>
                      </a:pPr>
                      <a:r>
                        <a:rPr lang="en"/>
                        <a:t>For data that is accessed less frequently, but requires rapid access when needed.</a:t>
                      </a:r>
                      <a:endParaRPr/>
                    </a:p>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Amazon S3 Glacier</a:t>
                      </a:r>
                      <a:endParaRPr/>
                    </a:p>
                  </a:txBody>
                  <a:tcPr marT="91425" marB="91425" marR="91425" marL="91425"/>
                </a:tc>
                <a:tc>
                  <a:txBody>
                    <a:bodyPr/>
                    <a:lstStyle/>
                    <a:p>
                      <a:pPr indent="0" lvl="0" marL="0" rtl="0" algn="ctr">
                        <a:spcBef>
                          <a:spcPts val="0"/>
                        </a:spcBef>
                        <a:spcAft>
                          <a:spcPts val="0"/>
                        </a:spcAft>
                        <a:buNone/>
                      </a:pPr>
                      <a:r>
                        <a:rPr lang="en"/>
                        <a:t>Low-cost storage class for data archiving</a:t>
                      </a:r>
                      <a:endParaRPr/>
                    </a:p>
                    <a:p>
                      <a:pPr indent="0" lvl="0" marL="0" rtl="0" algn="ctr">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8"/>
          <p:cNvSpPr txBox="1"/>
          <p:nvPr>
            <p:ph idx="1" type="subTitle"/>
          </p:nvPr>
        </p:nvSpPr>
        <p:spPr>
          <a:xfrm>
            <a:off x="-70625" y="121575"/>
            <a:ext cx="8612400" cy="67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S3 Standard</a:t>
            </a:r>
            <a:endParaRPr>
              <a:solidFill>
                <a:srgbClr val="FF7A00"/>
              </a:solidFill>
              <a:latin typeface="EB Garamond"/>
              <a:ea typeface="EB Garamond"/>
              <a:cs typeface="EB Garamond"/>
              <a:sym typeface="EB Garamond"/>
            </a:endParaRPr>
          </a:p>
        </p:txBody>
      </p:sp>
      <p:sp>
        <p:nvSpPr>
          <p:cNvPr id="378" name="Google Shape;378;p5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79" name="Google Shape;379;p58"/>
          <p:cNvSpPr txBox="1"/>
          <p:nvPr/>
        </p:nvSpPr>
        <p:spPr>
          <a:xfrm>
            <a:off x="243475" y="906875"/>
            <a:ext cx="83853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S3 Standard offers high durability, availability, and performance object storage for frequently accessed data.</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Designed for durability of 99.999999999% of objects ( eleven nines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FF0000"/>
                </a:solidFill>
                <a:latin typeface="EB Garamond"/>
                <a:ea typeface="EB Garamond"/>
                <a:cs typeface="EB Garamond"/>
                <a:sym typeface="EB Garamond"/>
              </a:rPr>
              <a:t>Example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FF0000"/>
                </a:solidFill>
                <a:latin typeface="EB Garamond"/>
                <a:ea typeface="EB Garamond"/>
                <a:cs typeface="EB Garamond"/>
                <a:sym typeface="EB Garamond"/>
              </a:rPr>
              <a:t>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38761D"/>
                </a:solidFill>
                <a:latin typeface="EB Garamond"/>
                <a:ea typeface="EB Garamond"/>
                <a:cs typeface="EB Garamond"/>
                <a:sym typeface="EB Garamond"/>
              </a:rPr>
              <a:t>If we have 10,000 files stored in S3 ( 11 nines durability ) then you can expect to lose one file every ten million years.</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FF0000"/>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9"/>
          <p:cNvSpPr txBox="1"/>
          <p:nvPr>
            <p:ph idx="1" type="subTitle"/>
          </p:nvPr>
        </p:nvSpPr>
        <p:spPr>
          <a:xfrm>
            <a:off x="-98700" y="82450"/>
            <a:ext cx="8612400" cy="63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S3 Standard IA</a:t>
            </a:r>
            <a:endParaRPr>
              <a:solidFill>
                <a:srgbClr val="FF7A00"/>
              </a:solidFill>
              <a:latin typeface="EB Garamond"/>
              <a:ea typeface="EB Garamond"/>
              <a:cs typeface="EB Garamond"/>
              <a:sym typeface="EB Garamond"/>
            </a:endParaRPr>
          </a:p>
        </p:txBody>
      </p:sp>
      <p:sp>
        <p:nvSpPr>
          <p:cNvPr id="385" name="Google Shape;385;p5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86" name="Google Shape;386;p59"/>
          <p:cNvSpPr txBox="1"/>
          <p:nvPr/>
        </p:nvSpPr>
        <p:spPr>
          <a:xfrm>
            <a:off x="389400" y="783900"/>
            <a:ext cx="8385300" cy="9087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S3 Standard-IA is for data that is accessed less frequently, but requires rapid access when needed.</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Comparing storage cost of 1TB data stored in S3 based on accessibility patterns.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45720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graphicFrame>
        <p:nvGraphicFramePr>
          <p:cNvPr id="387" name="Google Shape;387;p59"/>
          <p:cNvGraphicFramePr/>
          <p:nvPr/>
        </p:nvGraphicFramePr>
        <p:xfrm>
          <a:off x="323925" y="2561350"/>
          <a:ext cx="3000000" cy="3000000"/>
        </p:xfrm>
        <a:graphic>
          <a:graphicData uri="http://schemas.openxmlformats.org/drawingml/2006/table">
            <a:tbl>
              <a:tblPr>
                <a:noFill/>
                <a:tableStyleId>{BDF8D6D4-4A17-4C14-8489-BCA10579C9A2}</a:tableStyleId>
              </a:tblPr>
              <a:tblGrid>
                <a:gridCol w="2413000"/>
                <a:gridCol w="2413000"/>
                <a:gridCol w="2413000"/>
              </a:tblGrid>
              <a:tr h="381000">
                <a:tc>
                  <a:txBody>
                    <a:bodyPr/>
                    <a:lstStyle/>
                    <a:p>
                      <a:pPr indent="0" lvl="0" marL="0" rtl="0" algn="ctr">
                        <a:spcBef>
                          <a:spcPts val="0"/>
                        </a:spcBef>
                        <a:spcAft>
                          <a:spcPts val="0"/>
                        </a:spcAft>
                        <a:buNone/>
                      </a:pPr>
                      <a:r>
                        <a:rPr b="1" lang="en"/>
                        <a:t>Criteria</a:t>
                      </a:r>
                      <a:endParaRPr b="1"/>
                    </a:p>
                  </a:txBody>
                  <a:tcPr marT="91425" marB="91425" marR="91425" marL="91425"/>
                </a:tc>
                <a:tc>
                  <a:txBody>
                    <a:bodyPr/>
                    <a:lstStyle/>
                    <a:p>
                      <a:pPr indent="0" lvl="0" marL="0" rtl="0" algn="ctr">
                        <a:spcBef>
                          <a:spcPts val="0"/>
                        </a:spcBef>
                        <a:spcAft>
                          <a:spcPts val="0"/>
                        </a:spcAft>
                        <a:buNone/>
                      </a:pPr>
                      <a:r>
                        <a:rPr b="1" lang="en"/>
                        <a:t>Amazon S3</a:t>
                      </a:r>
                      <a:endParaRPr b="1"/>
                    </a:p>
                  </a:txBody>
                  <a:tcPr marT="91425" marB="91425" marR="91425" marL="91425"/>
                </a:tc>
                <a:tc>
                  <a:txBody>
                    <a:bodyPr/>
                    <a:lstStyle/>
                    <a:p>
                      <a:pPr indent="0" lvl="0" marL="0" rtl="0" algn="ctr">
                        <a:spcBef>
                          <a:spcPts val="0"/>
                        </a:spcBef>
                        <a:spcAft>
                          <a:spcPts val="0"/>
                        </a:spcAft>
                        <a:buNone/>
                      </a:pPr>
                      <a:r>
                        <a:rPr b="1" lang="en"/>
                        <a:t>Amazon S3 IA</a:t>
                      </a:r>
                      <a:endParaRPr b="1"/>
                    </a:p>
                  </a:txBody>
                  <a:tcPr marT="91425" marB="91425" marR="91425" marL="91425"/>
                </a:tc>
              </a:tr>
              <a:tr h="381000">
                <a:tc>
                  <a:txBody>
                    <a:bodyPr/>
                    <a:lstStyle/>
                    <a:p>
                      <a:pPr indent="0" lvl="0" marL="0" rtl="0" algn="ctr">
                        <a:spcBef>
                          <a:spcPts val="0"/>
                        </a:spcBef>
                        <a:spcAft>
                          <a:spcPts val="0"/>
                        </a:spcAft>
                        <a:buNone/>
                      </a:pPr>
                      <a:r>
                        <a:rPr lang="en"/>
                        <a:t>Storage of 1TB Data</a:t>
                      </a:r>
                      <a:endParaRPr/>
                    </a:p>
                  </a:txBody>
                  <a:tcPr marT="91425" marB="91425" marR="91425" marL="91425"/>
                </a:tc>
                <a:tc>
                  <a:txBody>
                    <a:bodyPr/>
                    <a:lstStyle/>
                    <a:p>
                      <a:pPr indent="0" lvl="0" marL="0" rtl="0" algn="ctr">
                        <a:spcBef>
                          <a:spcPts val="0"/>
                        </a:spcBef>
                        <a:spcAft>
                          <a:spcPts val="0"/>
                        </a:spcAft>
                        <a:buNone/>
                      </a:pPr>
                      <a:r>
                        <a:rPr lang="en"/>
                        <a:t>$23.44</a:t>
                      </a:r>
                      <a:endParaRPr/>
                    </a:p>
                  </a:txBody>
                  <a:tcPr marT="91425" marB="91425" marR="91425" marL="91425"/>
                </a:tc>
                <a:tc>
                  <a:txBody>
                    <a:bodyPr/>
                    <a:lstStyle/>
                    <a:p>
                      <a:pPr indent="0" lvl="0" marL="0" rtl="0" algn="ctr">
                        <a:spcBef>
                          <a:spcPts val="0"/>
                        </a:spcBef>
                        <a:spcAft>
                          <a:spcPts val="0"/>
                        </a:spcAft>
                        <a:buNone/>
                      </a:pPr>
                      <a:r>
                        <a:rPr lang="en"/>
                        <a:t>$23.50</a:t>
                      </a:r>
                      <a:endParaRPr/>
                    </a:p>
                  </a:txBody>
                  <a:tcPr marT="91425" marB="91425" marR="91425" marL="91425"/>
                </a:tc>
              </a:tr>
              <a:tr h="381000">
                <a:tc>
                  <a:txBody>
                    <a:bodyPr/>
                    <a:lstStyle/>
                    <a:p>
                      <a:pPr indent="0" lvl="0" marL="0" rtl="0" algn="ctr">
                        <a:spcBef>
                          <a:spcPts val="0"/>
                        </a:spcBef>
                        <a:spcAft>
                          <a:spcPts val="0"/>
                        </a:spcAft>
                        <a:buNone/>
                      </a:pPr>
                      <a:r>
                        <a:rPr lang="en"/>
                        <a:t>50% storage accessed in last 30 days</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$18.18</a:t>
                      </a:r>
                      <a:endParaRPr/>
                    </a:p>
                  </a:txBody>
                  <a:tcPr marT="91425" marB="91425" marR="91425" marL="91425"/>
                </a:tc>
              </a:tr>
              <a:tr h="381000">
                <a:tc>
                  <a:txBody>
                    <a:bodyPr/>
                    <a:lstStyle/>
                    <a:p>
                      <a:pPr indent="0" lvl="0" marL="0" rtl="0" algn="ctr">
                        <a:spcBef>
                          <a:spcPts val="0"/>
                        </a:spcBef>
                        <a:spcAft>
                          <a:spcPts val="0"/>
                        </a:spcAft>
                        <a:buNone/>
                      </a:pPr>
                      <a:r>
                        <a:rPr lang="en"/>
                        <a:t>0% storage accessed in last 30 days</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$12.80</a:t>
                      </a:r>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0"/>
          <p:cNvSpPr txBox="1"/>
          <p:nvPr>
            <p:ph idx="1" type="subTitle"/>
          </p:nvPr>
        </p:nvSpPr>
        <p:spPr>
          <a:xfrm>
            <a:off x="-79975" y="112225"/>
            <a:ext cx="8612400" cy="87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Amazon S3 Glacier</a:t>
            </a:r>
            <a:endParaRPr>
              <a:solidFill>
                <a:srgbClr val="FF7A00"/>
              </a:solidFill>
              <a:latin typeface="EB Garamond"/>
              <a:ea typeface="EB Garamond"/>
              <a:cs typeface="EB Garamond"/>
              <a:sym typeface="EB Garamond"/>
            </a:endParaRPr>
          </a:p>
        </p:txBody>
      </p:sp>
      <p:sp>
        <p:nvSpPr>
          <p:cNvPr id="393" name="Google Shape;393;p6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94" name="Google Shape;394;p60"/>
          <p:cNvSpPr txBox="1"/>
          <p:nvPr/>
        </p:nvSpPr>
        <p:spPr>
          <a:xfrm>
            <a:off x="234125" y="990625"/>
            <a:ext cx="8385300" cy="134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480"/>
              </a:spcBef>
              <a:spcAft>
                <a:spcPts val="0"/>
              </a:spcAft>
              <a:buNone/>
            </a:pPr>
            <a:r>
              <a:rPr lang="en" sz="1800">
                <a:solidFill>
                  <a:srgbClr val="666666"/>
                </a:solidFill>
                <a:latin typeface="EB Garamond"/>
                <a:ea typeface="EB Garamond"/>
                <a:cs typeface="EB Garamond"/>
                <a:sym typeface="EB Garamond"/>
              </a:rPr>
              <a:t>Glacier is meant to be for archiving and for storing long-term backups.</a:t>
            </a:r>
            <a:endParaRPr sz="1800">
              <a:solidFill>
                <a:srgbClr val="666666"/>
              </a:solidFill>
              <a:latin typeface="EB Garamond"/>
              <a:ea typeface="EB Garamond"/>
              <a:cs typeface="EB Garamond"/>
              <a:sym typeface="EB Garamond"/>
            </a:endParaRPr>
          </a:p>
          <a:p>
            <a:pPr indent="0" lvl="0" marL="457200" rtl="0" algn="l">
              <a:lnSpc>
                <a:spcPct val="100000"/>
              </a:lnSpc>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Ideally meant for data that needs to be archived for years without much requirement of access.</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graphicFrame>
        <p:nvGraphicFramePr>
          <p:cNvPr id="395" name="Google Shape;395;p60"/>
          <p:cNvGraphicFramePr/>
          <p:nvPr/>
        </p:nvGraphicFramePr>
        <p:xfrm>
          <a:off x="1513850" y="3113600"/>
          <a:ext cx="3000000" cy="3000000"/>
        </p:xfrm>
        <a:graphic>
          <a:graphicData uri="http://schemas.openxmlformats.org/drawingml/2006/table">
            <a:tbl>
              <a:tblPr>
                <a:noFill/>
                <a:tableStyleId>{BDF8D6D4-4A17-4C14-8489-BCA10579C9A2}</a:tableStyleId>
              </a:tblPr>
              <a:tblGrid>
                <a:gridCol w="1863425"/>
                <a:gridCol w="1431675"/>
                <a:gridCol w="1942600"/>
              </a:tblGrid>
              <a:tr h="396200">
                <a:tc>
                  <a:txBody>
                    <a:bodyPr/>
                    <a:lstStyle/>
                    <a:p>
                      <a:pPr indent="0" lvl="0" marL="0" rtl="0" algn="ctr">
                        <a:spcBef>
                          <a:spcPts val="0"/>
                        </a:spcBef>
                        <a:spcAft>
                          <a:spcPts val="0"/>
                        </a:spcAft>
                        <a:buNone/>
                      </a:pPr>
                      <a:r>
                        <a:rPr b="1" lang="en"/>
                        <a:t>Criteria</a:t>
                      </a:r>
                      <a:endParaRPr b="1"/>
                    </a:p>
                  </a:txBody>
                  <a:tcPr marT="91425" marB="91425" marR="91425" marL="91425"/>
                </a:tc>
                <a:tc>
                  <a:txBody>
                    <a:bodyPr/>
                    <a:lstStyle/>
                    <a:p>
                      <a:pPr indent="0" lvl="0" marL="0" rtl="0" algn="ctr">
                        <a:spcBef>
                          <a:spcPts val="0"/>
                        </a:spcBef>
                        <a:spcAft>
                          <a:spcPts val="0"/>
                        </a:spcAft>
                        <a:buNone/>
                      </a:pPr>
                      <a:r>
                        <a:rPr b="1" lang="en"/>
                        <a:t>Amazon S3</a:t>
                      </a:r>
                      <a:endParaRPr b="1"/>
                    </a:p>
                  </a:txBody>
                  <a:tcPr marT="91425" marB="91425" marR="91425" marL="91425"/>
                </a:tc>
                <a:tc>
                  <a:txBody>
                    <a:bodyPr/>
                    <a:lstStyle/>
                    <a:p>
                      <a:pPr indent="0" lvl="0" marL="0" rtl="0" algn="ctr">
                        <a:spcBef>
                          <a:spcPts val="0"/>
                        </a:spcBef>
                        <a:spcAft>
                          <a:spcPts val="0"/>
                        </a:spcAft>
                        <a:buNone/>
                      </a:pPr>
                      <a:r>
                        <a:rPr b="1" lang="en"/>
                        <a:t>Glacier</a:t>
                      </a:r>
                      <a:endParaRPr b="1"/>
                    </a:p>
                  </a:txBody>
                  <a:tcPr marT="91425" marB="91425" marR="91425" marL="91425"/>
                </a:tc>
              </a:tr>
              <a:tr h="609575">
                <a:tc>
                  <a:txBody>
                    <a:bodyPr/>
                    <a:lstStyle/>
                    <a:p>
                      <a:pPr indent="0" lvl="0" marL="0" rtl="0" algn="ctr">
                        <a:spcBef>
                          <a:spcPts val="0"/>
                        </a:spcBef>
                        <a:spcAft>
                          <a:spcPts val="0"/>
                        </a:spcAft>
                        <a:buNone/>
                      </a:pPr>
                      <a:r>
                        <a:rPr lang="en"/>
                        <a:t>Storage of 1TB Data</a:t>
                      </a:r>
                      <a:endParaRPr/>
                    </a:p>
                  </a:txBody>
                  <a:tcPr marT="91425" marB="91425" marR="91425" marL="91425"/>
                </a:tc>
                <a:tc>
                  <a:txBody>
                    <a:bodyPr/>
                    <a:lstStyle/>
                    <a:p>
                      <a:pPr indent="0" lvl="0" marL="0" rtl="0" algn="ctr">
                        <a:spcBef>
                          <a:spcPts val="0"/>
                        </a:spcBef>
                        <a:spcAft>
                          <a:spcPts val="0"/>
                        </a:spcAft>
                        <a:buNone/>
                      </a:pPr>
                      <a:r>
                        <a:rPr lang="en"/>
                        <a:t>$23.44</a:t>
                      </a:r>
                      <a:endParaRPr/>
                    </a:p>
                  </a:txBody>
                  <a:tcPr marT="91425" marB="91425" marR="91425" marL="91425"/>
                </a:tc>
                <a:tc>
                  <a:txBody>
                    <a:bodyPr/>
                    <a:lstStyle/>
                    <a:p>
                      <a:pPr indent="0" lvl="0" marL="0" rtl="0" algn="ctr">
                        <a:spcBef>
                          <a:spcPts val="0"/>
                        </a:spcBef>
                        <a:spcAft>
                          <a:spcPts val="0"/>
                        </a:spcAft>
                        <a:buNone/>
                      </a:pPr>
                      <a:r>
                        <a:rPr lang="en"/>
                        <a:t>$4.10</a:t>
                      </a:r>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1"/>
          <p:cNvSpPr txBox="1"/>
          <p:nvPr>
            <p:ph idx="1" type="subTitle"/>
          </p:nvPr>
        </p:nvSpPr>
        <p:spPr>
          <a:xfrm>
            <a:off x="163175" y="149625"/>
            <a:ext cx="8612400" cy="88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Multiple S3 Storage Classes</a:t>
            </a:r>
            <a:endParaRPr>
              <a:solidFill>
                <a:srgbClr val="FF7A00"/>
              </a:solidFill>
              <a:latin typeface="EB Garamond"/>
              <a:ea typeface="EB Garamond"/>
              <a:cs typeface="EB Garamond"/>
              <a:sym typeface="EB Garamond"/>
            </a:endParaRPr>
          </a:p>
        </p:txBody>
      </p:sp>
      <p:pic>
        <p:nvPicPr>
          <p:cNvPr id="401" name="Google Shape;401;p61"/>
          <p:cNvPicPr preferRelativeResize="0"/>
          <p:nvPr/>
        </p:nvPicPr>
        <p:blipFill>
          <a:blip r:embed="rId3">
            <a:alphaModFix/>
          </a:blip>
          <a:stretch>
            <a:fillRect/>
          </a:stretch>
        </p:blipFill>
        <p:spPr>
          <a:xfrm>
            <a:off x="1169550" y="1170950"/>
            <a:ext cx="6168899" cy="35769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2"/>
          <p:cNvSpPr txBox="1"/>
          <p:nvPr>
            <p:ph idx="1" type="subTitle"/>
          </p:nvPr>
        </p:nvSpPr>
        <p:spPr>
          <a:xfrm>
            <a:off x="-79987" y="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Durability vs Availability</a:t>
            </a:r>
            <a:endParaRPr>
              <a:solidFill>
                <a:srgbClr val="FF7A00"/>
              </a:solidFill>
              <a:latin typeface="EB Garamond"/>
              <a:ea typeface="EB Garamond"/>
              <a:cs typeface="EB Garamond"/>
              <a:sym typeface="EB Garamond"/>
            </a:endParaRPr>
          </a:p>
        </p:txBody>
      </p:sp>
      <p:sp>
        <p:nvSpPr>
          <p:cNvPr id="407" name="Google Shape;407;p6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08" name="Google Shape;408;p62"/>
          <p:cNvSpPr txBox="1"/>
          <p:nvPr/>
        </p:nvSpPr>
        <p:spPr>
          <a:xfrm>
            <a:off x="234125" y="793275"/>
            <a:ext cx="8385300" cy="3105300"/>
          </a:xfrm>
          <a:prstGeom prst="rect">
            <a:avLst/>
          </a:prstGeom>
          <a:noFill/>
          <a:ln>
            <a:noFill/>
          </a:ln>
        </p:spPr>
        <p:txBody>
          <a:bodyPr anchorCtr="0" anchor="t" bIns="91425" lIns="91425" spcFirstLastPara="1" rIns="91425" wrap="square" tIns="91425">
            <a:noAutofit/>
          </a:bodyPr>
          <a:lstStyle/>
          <a:p>
            <a:pPr indent="-342900" lvl="0" marL="457200" rtl="0" algn="l">
              <a:spcBef>
                <a:spcPts val="480"/>
              </a:spcBef>
              <a:spcAft>
                <a:spcPts val="0"/>
              </a:spcAft>
              <a:buSzPts val="1800"/>
              <a:buFont typeface="EB Garamond"/>
              <a:buChar char="●"/>
            </a:pPr>
            <a:r>
              <a:rPr lang="en" sz="1800">
                <a:solidFill>
                  <a:srgbClr val="666666"/>
                </a:solidFill>
                <a:latin typeface="EB Garamond"/>
                <a:ea typeface="EB Garamond"/>
                <a:cs typeface="EB Garamond"/>
                <a:sym typeface="EB Garamond"/>
              </a:rPr>
              <a:t>Durability is percent ( % ) over one year period of time that the file which is stored in S3</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will not be lost.</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Availability is percent (%) over one year period of time that the file stored in S3 will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not be available.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FF0000"/>
                </a:solidFill>
                <a:latin typeface="EB Garamond"/>
                <a:ea typeface="EB Garamond"/>
                <a:cs typeface="EB Garamond"/>
                <a:sym typeface="EB Garamond"/>
              </a:rPr>
              <a:t>Example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FF0000"/>
                </a:solidFill>
                <a:latin typeface="EB Garamond"/>
                <a:ea typeface="EB Garamond"/>
                <a:cs typeface="EB Garamond"/>
                <a:sym typeface="EB Garamond"/>
              </a:rPr>
              <a:t>        </a:t>
            </a:r>
            <a:r>
              <a:rPr lang="en" sz="1800">
                <a:solidFill>
                  <a:srgbClr val="666666"/>
                </a:solidFill>
                <a:latin typeface="EB Garamond"/>
                <a:ea typeface="EB Garamond"/>
                <a:cs typeface="EB Garamond"/>
                <a:sym typeface="EB Garamond"/>
              </a:rPr>
              <a:t>For Servers, Availability is one of the key metric and any minute of downtime is a loss.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However what happens if component of server itself fails and server goes down ?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3"/>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  S3 Intelligent-Tiering</a:t>
            </a:r>
            <a:endParaRPr sz="4800">
              <a:solidFill>
                <a:srgbClr val="666666"/>
              </a:solidFill>
              <a:latin typeface="EB Garamond"/>
              <a:ea typeface="EB Garamond"/>
              <a:cs typeface="EB Garamond"/>
              <a:sym typeface="EB Garamond"/>
            </a:endParaRPr>
          </a:p>
        </p:txBody>
      </p:sp>
      <p:sp>
        <p:nvSpPr>
          <p:cNvPr id="414" name="Google Shape;414;p63"/>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Smart Automated System</a:t>
            </a:r>
            <a:endParaRPr>
              <a:solidFill>
                <a:srgbClr val="FF7A00"/>
              </a:solidFill>
              <a:latin typeface="EB Garamond"/>
              <a:ea typeface="EB Garamond"/>
              <a:cs typeface="EB Garamond"/>
              <a:sym typeface="EB Garamond"/>
            </a:endParaRPr>
          </a:p>
        </p:txBody>
      </p:sp>
      <p:cxnSp>
        <p:nvCxnSpPr>
          <p:cNvPr id="415" name="Google Shape;415;p63"/>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416" name="Google Shape;416;p63"/>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4"/>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S3 Intelligent Tiering</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422" name="Google Shape;422;p6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23" name="Google Shape;423;p64"/>
          <p:cNvSpPr txBox="1"/>
          <p:nvPr/>
        </p:nvSpPr>
        <p:spPr>
          <a:xfrm>
            <a:off x="248550" y="903975"/>
            <a:ext cx="81153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 </a:t>
            </a:r>
            <a:r>
              <a:rPr lang="en" sz="1800">
                <a:solidFill>
                  <a:srgbClr val="1155CC"/>
                </a:solidFill>
                <a:latin typeface="EB Garamond"/>
                <a:ea typeface="EB Garamond"/>
                <a:cs typeface="EB Garamond"/>
                <a:sym typeface="EB Garamond"/>
              </a:rPr>
              <a:t>S3 Intelligent Tiering</a:t>
            </a:r>
            <a:r>
              <a:rPr lang="en" sz="1800">
                <a:solidFill>
                  <a:srgbClr val="666666"/>
                </a:solidFill>
                <a:latin typeface="EB Garamond"/>
                <a:ea typeface="EB Garamond"/>
                <a:cs typeface="EB Garamond"/>
                <a:sym typeface="EB Garamond"/>
              </a:rPr>
              <a:t> is primarily designed to optimize cost by automatically moving data to most cost-effective tier.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1TB of data stored in Standard S3  = $23.44</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1TB of data stored in Standard IA  = $12.80</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Organization stores terabytes of data in S3.</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It will be great if a solution automatically moves infrequent data to Standard IA.</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5"/>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S3 Intelligent Tiering</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429" name="Google Shape;429;p6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30" name="Google Shape;430;p65"/>
          <p:cNvSpPr txBox="1"/>
          <p:nvPr/>
        </p:nvSpPr>
        <p:spPr>
          <a:xfrm>
            <a:off x="248550" y="857225"/>
            <a:ext cx="81153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 </a:t>
            </a:r>
            <a:r>
              <a:rPr lang="en" sz="1800">
                <a:solidFill>
                  <a:srgbClr val="1155CC"/>
                </a:solidFill>
                <a:latin typeface="EB Garamond"/>
                <a:ea typeface="EB Garamond"/>
                <a:cs typeface="EB Garamond"/>
                <a:sym typeface="EB Garamond"/>
              </a:rPr>
              <a:t>S3 Intelligent Tiering</a:t>
            </a:r>
            <a:r>
              <a:rPr lang="en" sz="1800">
                <a:solidFill>
                  <a:srgbClr val="666666"/>
                </a:solidFill>
                <a:latin typeface="EB Garamond"/>
                <a:ea typeface="EB Garamond"/>
                <a:cs typeface="EB Garamond"/>
                <a:sym typeface="EB Garamond"/>
              </a:rPr>
              <a:t> works by storing data in one of the two access tiers: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Frequent Access Tier     (Costly)</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Infrequent Access Tier  (Much cheaper)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431" name="Google Shape;431;p65"/>
          <p:cNvSpPr/>
          <p:nvPr/>
        </p:nvSpPr>
        <p:spPr>
          <a:xfrm>
            <a:off x="2059363" y="2762624"/>
            <a:ext cx="1185425" cy="1346150"/>
          </a:xfrm>
          <a:prstGeom prst="flowChartMagneticDisk">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5"/>
          <p:cNvSpPr/>
          <p:nvPr/>
        </p:nvSpPr>
        <p:spPr>
          <a:xfrm>
            <a:off x="4803075" y="2762624"/>
            <a:ext cx="1185425" cy="1346150"/>
          </a:xfrm>
          <a:prstGeom prst="flowChartMagneticDisk">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5"/>
          <p:cNvSpPr txBox="1"/>
          <p:nvPr/>
        </p:nvSpPr>
        <p:spPr>
          <a:xfrm>
            <a:off x="1918763" y="4222949"/>
            <a:ext cx="1778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Frequent Access Tier</a:t>
            </a:r>
            <a:endParaRPr sz="1200"/>
          </a:p>
        </p:txBody>
      </p:sp>
      <p:sp>
        <p:nvSpPr>
          <p:cNvPr id="434" name="Google Shape;434;p65"/>
          <p:cNvSpPr txBox="1"/>
          <p:nvPr/>
        </p:nvSpPr>
        <p:spPr>
          <a:xfrm>
            <a:off x="4607213" y="4222962"/>
            <a:ext cx="1778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Infrequent Access Tier</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65" name="Shape 165"/>
        <p:cNvGrpSpPr/>
        <p:nvPr/>
      </p:nvGrpSpPr>
      <p:grpSpPr>
        <a:xfrm>
          <a:off x="0" y="0"/>
          <a:ext cx="0" cy="0"/>
          <a:chOff x="0" y="0"/>
          <a:chExt cx="0" cy="0"/>
        </a:xfrm>
      </p:grpSpPr>
      <p:sp>
        <p:nvSpPr>
          <p:cNvPr id="166" name="Google Shape;166;p39"/>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Understanding the Basics</a:t>
            </a:r>
            <a:endParaRPr sz="2800">
              <a:solidFill>
                <a:srgbClr val="93C47D"/>
              </a:solidFill>
              <a:latin typeface="EB Garamond"/>
              <a:ea typeface="EB Garamond"/>
              <a:cs typeface="EB Garamond"/>
              <a:sym typeface="EB Garamond"/>
            </a:endParaRPr>
          </a:p>
        </p:txBody>
      </p:sp>
      <p:sp>
        <p:nvSpPr>
          <p:cNvPr id="167" name="Google Shape;167;p39"/>
          <p:cNvSpPr txBox="1"/>
          <p:nvPr/>
        </p:nvSpPr>
        <p:spPr>
          <a:xfrm>
            <a:off x="319675" y="893725"/>
            <a:ext cx="8434200" cy="10089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FFFFFF"/>
                </a:solidFill>
              </a:rPr>
              <a:t>Elastic Block Store (Amazon EBS) is a scalable, high-performance block-storage service designed for Amazon EC2.</a:t>
            </a:r>
            <a:endParaRPr sz="1800">
              <a:solidFill>
                <a:srgbClr val="FFFFFF"/>
              </a:solidFill>
            </a:endParaRPr>
          </a:p>
          <a:p>
            <a:pPr indent="0" lvl="0" marL="0" rtl="0" algn="l">
              <a:spcBef>
                <a:spcPts val="600"/>
              </a:spcBef>
              <a:spcAft>
                <a:spcPts val="0"/>
              </a:spcAft>
              <a:buNone/>
            </a:pPr>
            <a:r>
              <a:t/>
            </a:r>
            <a:endParaRPr sz="1800">
              <a:solidFill>
                <a:srgbClr val="FFFFFF"/>
              </a:solidFill>
            </a:endParaRPr>
          </a:p>
          <a:p>
            <a:pPr indent="0" lvl="0" marL="0" rtl="0" algn="l">
              <a:spcBef>
                <a:spcPts val="600"/>
              </a:spcBef>
              <a:spcAft>
                <a:spcPts val="0"/>
              </a:spcAft>
              <a:buNone/>
            </a:pPr>
            <a:r>
              <a:rPr lang="en" sz="1800">
                <a:solidFill>
                  <a:srgbClr val="FFFFFF"/>
                </a:solidFill>
              </a:rPr>
              <a:t>These volumes can be attached and detached from EC2 instance.</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457200" rtl="0" algn="l">
              <a:spcBef>
                <a:spcPts val="600"/>
              </a:spcBef>
              <a:spcAft>
                <a:spcPts val="600"/>
              </a:spcAft>
              <a:buNone/>
            </a:pPr>
            <a:r>
              <a:t/>
            </a:r>
            <a:endParaRPr/>
          </a:p>
        </p:txBody>
      </p:sp>
      <p:pic>
        <p:nvPicPr>
          <p:cNvPr id="168" name="Google Shape;168;p39"/>
          <p:cNvPicPr preferRelativeResize="0"/>
          <p:nvPr/>
        </p:nvPicPr>
        <p:blipFill>
          <a:blip r:embed="rId3">
            <a:alphaModFix/>
          </a:blip>
          <a:stretch>
            <a:fillRect/>
          </a:stretch>
        </p:blipFill>
        <p:spPr>
          <a:xfrm>
            <a:off x="2151675" y="3059175"/>
            <a:ext cx="826850" cy="826850"/>
          </a:xfrm>
          <a:prstGeom prst="rect">
            <a:avLst/>
          </a:prstGeom>
          <a:noFill/>
          <a:ln>
            <a:noFill/>
          </a:ln>
        </p:spPr>
      </p:pic>
      <p:sp>
        <p:nvSpPr>
          <p:cNvPr id="169" name="Google Shape;169;p39"/>
          <p:cNvSpPr txBox="1"/>
          <p:nvPr/>
        </p:nvSpPr>
        <p:spPr>
          <a:xfrm>
            <a:off x="1909500" y="3939975"/>
            <a:ext cx="149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Storage Volume</a:t>
            </a:r>
            <a:endParaRPr>
              <a:solidFill>
                <a:schemeClr val="lt1"/>
              </a:solidFill>
            </a:endParaRPr>
          </a:p>
        </p:txBody>
      </p:sp>
      <p:pic>
        <p:nvPicPr>
          <p:cNvPr id="170" name="Google Shape;170;p39"/>
          <p:cNvPicPr preferRelativeResize="0"/>
          <p:nvPr/>
        </p:nvPicPr>
        <p:blipFill>
          <a:blip r:embed="rId4">
            <a:alphaModFix/>
          </a:blip>
          <a:stretch>
            <a:fillRect/>
          </a:stretch>
        </p:blipFill>
        <p:spPr>
          <a:xfrm>
            <a:off x="5169075" y="3113125"/>
            <a:ext cx="831750" cy="826850"/>
          </a:xfrm>
          <a:prstGeom prst="rect">
            <a:avLst/>
          </a:prstGeom>
          <a:noFill/>
          <a:ln>
            <a:noFill/>
          </a:ln>
        </p:spPr>
      </p:pic>
      <p:cxnSp>
        <p:nvCxnSpPr>
          <p:cNvPr id="171" name="Google Shape;171;p39"/>
          <p:cNvCxnSpPr/>
          <p:nvPr/>
        </p:nvCxnSpPr>
        <p:spPr>
          <a:xfrm flipH="1" rot="10800000">
            <a:off x="3092200" y="3497850"/>
            <a:ext cx="1896000" cy="3300"/>
          </a:xfrm>
          <a:prstGeom prst="straightConnector1">
            <a:avLst/>
          </a:prstGeom>
          <a:noFill/>
          <a:ln cap="flat" cmpd="sng" w="9525">
            <a:solidFill>
              <a:srgbClr val="FFFFFF"/>
            </a:solidFill>
            <a:prstDash val="solid"/>
            <a:round/>
            <a:headEnd len="med" w="med" type="none"/>
            <a:tailEnd len="med" w="med" type="stealth"/>
          </a:ln>
        </p:spPr>
      </p:cxnSp>
      <p:sp>
        <p:nvSpPr>
          <p:cNvPr id="172" name="Google Shape;172;p39"/>
          <p:cNvSpPr txBox="1"/>
          <p:nvPr/>
        </p:nvSpPr>
        <p:spPr>
          <a:xfrm>
            <a:off x="5021800" y="3991525"/>
            <a:ext cx="149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EC2 Instance</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0" st="0"/>
                                            </p:txEl>
                                          </p:spTgt>
                                        </p:tgtEl>
                                        <p:attrNameLst>
                                          <p:attrName>style.visibility</p:attrName>
                                        </p:attrNameLst>
                                      </p:cBhvr>
                                      <p:to>
                                        <p:strVal val="visible"/>
                                      </p:to>
                                    </p:set>
                                    <p:animEffect filter="fade" transition="in">
                                      <p:cBhvr>
                                        <p:cTn dur="1000"/>
                                        <p:tgtEl>
                                          <p:spTgt spid="1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1" st="1"/>
                                            </p:txEl>
                                          </p:spTgt>
                                        </p:tgtEl>
                                        <p:attrNameLst>
                                          <p:attrName>style.visibility</p:attrName>
                                        </p:attrNameLst>
                                      </p:cBhvr>
                                      <p:to>
                                        <p:strVal val="visible"/>
                                      </p:to>
                                    </p:set>
                                    <p:animEffect filter="fade" transition="in">
                                      <p:cBhvr>
                                        <p:cTn dur="1000"/>
                                        <p:tgtEl>
                                          <p:spTgt spid="1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2" st="2"/>
                                            </p:txEl>
                                          </p:spTgt>
                                        </p:tgtEl>
                                        <p:attrNameLst>
                                          <p:attrName>style.visibility</p:attrName>
                                        </p:attrNameLst>
                                      </p:cBhvr>
                                      <p:to>
                                        <p:strVal val="visible"/>
                                      </p:to>
                                    </p:set>
                                    <p:animEffect filter="fade" transition="in">
                                      <p:cBhvr>
                                        <p:cTn dur="1000"/>
                                        <p:tgtEl>
                                          <p:spTgt spid="1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3" st="3"/>
                                            </p:txEl>
                                          </p:spTgt>
                                        </p:tgtEl>
                                        <p:attrNameLst>
                                          <p:attrName>style.visibility</p:attrName>
                                        </p:attrNameLst>
                                      </p:cBhvr>
                                      <p:to>
                                        <p:strVal val="visible"/>
                                      </p:to>
                                    </p:set>
                                    <p:animEffect filter="fade" transition="in">
                                      <p:cBhvr>
                                        <p:cTn dur="1000"/>
                                        <p:tgtEl>
                                          <p:spTgt spid="1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4" st="4"/>
                                            </p:txEl>
                                          </p:spTgt>
                                        </p:tgtEl>
                                        <p:attrNameLst>
                                          <p:attrName>style.visibility</p:attrName>
                                        </p:attrNameLst>
                                      </p:cBhvr>
                                      <p:to>
                                        <p:strVal val="visible"/>
                                      </p:to>
                                    </p:set>
                                    <p:animEffect filter="fade" transition="in">
                                      <p:cBhvr>
                                        <p:cTn dur="1000"/>
                                        <p:tgtEl>
                                          <p:spTgt spid="16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6"/>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S3 Intelligent Tiering</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440" name="Google Shape;440;p6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41" name="Google Shape;441;p66"/>
          <p:cNvSpPr txBox="1"/>
          <p:nvPr/>
        </p:nvSpPr>
        <p:spPr>
          <a:xfrm>
            <a:off x="248550" y="857225"/>
            <a:ext cx="81153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 </a:t>
            </a:r>
            <a:r>
              <a:rPr lang="en" sz="1800">
                <a:solidFill>
                  <a:srgbClr val="1155CC"/>
                </a:solidFill>
                <a:latin typeface="EB Garamond"/>
                <a:ea typeface="EB Garamond"/>
                <a:cs typeface="EB Garamond"/>
                <a:sym typeface="EB Garamond"/>
              </a:rPr>
              <a:t>S3 Intelligent Tiering</a:t>
            </a:r>
            <a:r>
              <a:rPr lang="en" sz="1800">
                <a:solidFill>
                  <a:srgbClr val="666666"/>
                </a:solidFill>
                <a:latin typeface="EB Garamond"/>
                <a:ea typeface="EB Garamond"/>
                <a:cs typeface="EB Garamond"/>
                <a:sym typeface="EB Garamond"/>
              </a:rPr>
              <a:t> works by storing data in one of the two access tiers: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Frequent Access Tier      (Costly)</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Infrequent Access Tier   (Much cheaper)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442" name="Google Shape;442;p66"/>
          <p:cNvSpPr/>
          <p:nvPr/>
        </p:nvSpPr>
        <p:spPr>
          <a:xfrm>
            <a:off x="2059363" y="2772670"/>
            <a:ext cx="1185425" cy="1346150"/>
          </a:xfrm>
          <a:prstGeom prst="flowChartMagneticDisk">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6"/>
          <p:cNvSpPr/>
          <p:nvPr/>
        </p:nvSpPr>
        <p:spPr>
          <a:xfrm>
            <a:off x="4803075" y="2772670"/>
            <a:ext cx="1185425" cy="1346150"/>
          </a:xfrm>
          <a:prstGeom prst="flowChartMagneticDisk">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6"/>
          <p:cNvSpPr txBox="1"/>
          <p:nvPr/>
        </p:nvSpPr>
        <p:spPr>
          <a:xfrm>
            <a:off x="1918763" y="4232995"/>
            <a:ext cx="1778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Frequent Access Tier</a:t>
            </a:r>
            <a:endParaRPr sz="1200"/>
          </a:p>
        </p:txBody>
      </p:sp>
      <p:sp>
        <p:nvSpPr>
          <p:cNvPr id="445" name="Google Shape;445;p66"/>
          <p:cNvSpPr txBox="1"/>
          <p:nvPr/>
        </p:nvSpPr>
        <p:spPr>
          <a:xfrm>
            <a:off x="4607213" y="4233008"/>
            <a:ext cx="1778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Infrequent Access Tier</a:t>
            </a:r>
            <a:endParaRPr sz="1200"/>
          </a:p>
        </p:txBody>
      </p:sp>
      <p:sp>
        <p:nvSpPr>
          <p:cNvPr id="446" name="Google Shape;446;p66"/>
          <p:cNvSpPr/>
          <p:nvPr/>
        </p:nvSpPr>
        <p:spPr>
          <a:xfrm>
            <a:off x="2230200" y="3405562"/>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6"/>
          <p:cNvSpPr/>
          <p:nvPr/>
        </p:nvSpPr>
        <p:spPr>
          <a:xfrm>
            <a:off x="2804550" y="3405562"/>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6"/>
          <p:cNvSpPr/>
          <p:nvPr/>
        </p:nvSpPr>
        <p:spPr>
          <a:xfrm>
            <a:off x="2551588" y="3638337"/>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6"/>
          <p:cNvSpPr/>
          <p:nvPr/>
        </p:nvSpPr>
        <p:spPr>
          <a:xfrm>
            <a:off x="2874763" y="3760612"/>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6"/>
          <p:cNvSpPr/>
          <p:nvPr/>
        </p:nvSpPr>
        <p:spPr>
          <a:xfrm>
            <a:off x="2273713" y="3760612"/>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7"/>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S3 Intelligent Tiering</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456" name="Google Shape;456;p6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57" name="Google Shape;457;p67"/>
          <p:cNvSpPr txBox="1"/>
          <p:nvPr/>
        </p:nvSpPr>
        <p:spPr>
          <a:xfrm>
            <a:off x="248550" y="857225"/>
            <a:ext cx="81153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458" name="Google Shape;458;p67"/>
          <p:cNvSpPr/>
          <p:nvPr/>
        </p:nvSpPr>
        <p:spPr>
          <a:xfrm>
            <a:off x="2169868" y="2531569"/>
            <a:ext cx="1185425" cy="1346150"/>
          </a:xfrm>
          <a:prstGeom prst="flowChartMagneticDisk">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7"/>
          <p:cNvSpPr/>
          <p:nvPr/>
        </p:nvSpPr>
        <p:spPr>
          <a:xfrm>
            <a:off x="4913580" y="2531569"/>
            <a:ext cx="1185425" cy="1346150"/>
          </a:xfrm>
          <a:prstGeom prst="flowChartMagneticDisk">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7"/>
          <p:cNvSpPr txBox="1"/>
          <p:nvPr/>
        </p:nvSpPr>
        <p:spPr>
          <a:xfrm>
            <a:off x="2029268" y="3991894"/>
            <a:ext cx="1778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Frequent Access Tier</a:t>
            </a:r>
            <a:endParaRPr sz="1200"/>
          </a:p>
        </p:txBody>
      </p:sp>
      <p:sp>
        <p:nvSpPr>
          <p:cNvPr id="461" name="Google Shape;461;p67"/>
          <p:cNvSpPr txBox="1"/>
          <p:nvPr/>
        </p:nvSpPr>
        <p:spPr>
          <a:xfrm>
            <a:off x="4717718" y="3991906"/>
            <a:ext cx="1778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Infrequent Access Tier</a:t>
            </a:r>
            <a:endParaRPr sz="1200"/>
          </a:p>
        </p:txBody>
      </p:sp>
      <p:sp>
        <p:nvSpPr>
          <p:cNvPr id="462" name="Google Shape;462;p67"/>
          <p:cNvSpPr/>
          <p:nvPr/>
        </p:nvSpPr>
        <p:spPr>
          <a:xfrm>
            <a:off x="2340705" y="3164460"/>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7"/>
          <p:cNvSpPr/>
          <p:nvPr/>
        </p:nvSpPr>
        <p:spPr>
          <a:xfrm>
            <a:off x="2915055" y="3164460"/>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7"/>
          <p:cNvSpPr/>
          <p:nvPr/>
        </p:nvSpPr>
        <p:spPr>
          <a:xfrm>
            <a:off x="2662092" y="3397235"/>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7"/>
          <p:cNvSpPr/>
          <p:nvPr/>
        </p:nvSpPr>
        <p:spPr>
          <a:xfrm>
            <a:off x="2985267" y="3519510"/>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7"/>
          <p:cNvSpPr/>
          <p:nvPr/>
        </p:nvSpPr>
        <p:spPr>
          <a:xfrm>
            <a:off x="2384217" y="3519510"/>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7"/>
          <p:cNvSpPr/>
          <p:nvPr/>
        </p:nvSpPr>
        <p:spPr>
          <a:xfrm>
            <a:off x="2732505" y="1402398"/>
            <a:ext cx="2682300" cy="3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Smart Automation System</a:t>
            </a:r>
            <a:endParaRPr/>
          </a:p>
        </p:txBody>
      </p:sp>
      <p:cxnSp>
        <p:nvCxnSpPr>
          <p:cNvPr id="468" name="Google Shape;468;p67"/>
          <p:cNvCxnSpPr>
            <a:stCxn id="467" idx="2"/>
            <a:endCxn id="458" idx="1"/>
          </p:cNvCxnSpPr>
          <p:nvPr/>
        </p:nvCxnSpPr>
        <p:spPr>
          <a:xfrm flipH="1">
            <a:off x="2762655" y="1745298"/>
            <a:ext cx="1311000" cy="786300"/>
          </a:xfrm>
          <a:prstGeom prst="straightConnector1">
            <a:avLst/>
          </a:prstGeom>
          <a:noFill/>
          <a:ln cap="flat" cmpd="sng" w="9525">
            <a:solidFill>
              <a:schemeClr val="dk2"/>
            </a:solidFill>
            <a:prstDash val="solid"/>
            <a:round/>
            <a:headEnd len="med" w="med" type="none"/>
            <a:tailEnd len="med" w="med" type="stealth"/>
          </a:ln>
        </p:spPr>
      </p:cxnSp>
      <p:cxnSp>
        <p:nvCxnSpPr>
          <p:cNvPr id="469" name="Google Shape;469;p67"/>
          <p:cNvCxnSpPr>
            <a:stCxn id="467" idx="2"/>
            <a:endCxn id="459" idx="1"/>
          </p:cNvCxnSpPr>
          <p:nvPr/>
        </p:nvCxnSpPr>
        <p:spPr>
          <a:xfrm>
            <a:off x="4073655" y="1745298"/>
            <a:ext cx="1432500" cy="786300"/>
          </a:xfrm>
          <a:prstGeom prst="straightConnector1">
            <a:avLst/>
          </a:prstGeom>
          <a:noFill/>
          <a:ln cap="flat" cmpd="sng" w="9525">
            <a:solidFill>
              <a:schemeClr val="dk2"/>
            </a:solidFill>
            <a:prstDash val="solid"/>
            <a:round/>
            <a:headEnd len="med" w="med" type="none"/>
            <a:tailEnd len="med" w="med" type="stealth"/>
          </a:ln>
        </p:spPr>
      </p:cxnSp>
      <p:sp>
        <p:nvSpPr>
          <p:cNvPr id="470" name="Google Shape;470;p67"/>
          <p:cNvSpPr/>
          <p:nvPr/>
        </p:nvSpPr>
        <p:spPr>
          <a:xfrm>
            <a:off x="5173605" y="3166360"/>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7"/>
          <p:cNvSpPr/>
          <p:nvPr/>
        </p:nvSpPr>
        <p:spPr>
          <a:xfrm>
            <a:off x="5620805" y="3335310"/>
            <a:ext cx="201000" cy="19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63"/>
                                        </p:tgtEl>
                                      </p:cBhvr>
                                    </p:animEffect>
                                    <p:set>
                                      <p:cBhvr>
                                        <p:cTn dur="1" fill="hold">
                                          <p:stCondLst>
                                            <p:cond delay="1000"/>
                                          </p:stCondLst>
                                        </p:cTn>
                                        <p:tgtEl>
                                          <p:spTgt spid="4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66"/>
                                        </p:tgtEl>
                                      </p:cBhvr>
                                    </p:animEffect>
                                    <p:set>
                                      <p:cBhvr>
                                        <p:cTn dur="1" fill="hold">
                                          <p:stCondLst>
                                            <p:cond delay="1000"/>
                                          </p:stCondLst>
                                        </p:cTn>
                                        <p:tgtEl>
                                          <p:spTgt spid="46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8"/>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Revising S3 Intelligent Tiering</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477" name="Google Shape;477;p6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78" name="Google Shape;478;p68"/>
          <p:cNvSpPr txBox="1"/>
          <p:nvPr/>
        </p:nvSpPr>
        <p:spPr>
          <a:xfrm>
            <a:off x="248550" y="857225"/>
            <a:ext cx="81153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Amazon S3 monitors access patterns of the objects in S3 Intelligent-Tiering, and moves the ones that have not been accessed for 30 consecutive days to the infrequent access tier.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If an object in the infrequent access tier is accessed, it is automatically moved back to the frequent access tier.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 monthly monitoring and automation fee is charged at a per object level.</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479" name="Google Shape;479;p68"/>
          <p:cNvPicPr preferRelativeResize="0"/>
          <p:nvPr/>
        </p:nvPicPr>
        <p:blipFill>
          <a:blip r:embed="rId3">
            <a:alphaModFix/>
          </a:blip>
          <a:stretch>
            <a:fillRect/>
          </a:stretch>
        </p:blipFill>
        <p:spPr>
          <a:xfrm>
            <a:off x="3239324" y="3235750"/>
            <a:ext cx="2252850" cy="1454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S3 Storage Class - One Zone IA</a:t>
            </a:r>
            <a:endParaRPr sz="4800">
              <a:solidFill>
                <a:srgbClr val="666666"/>
              </a:solidFill>
              <a:latin typeface="EB Garamond"/>
              <a:ea typeface="EB Garamond"/>
              <a:cs typeface="EB Garamond"/>
              <a:sym typeface="EB Garamond"/>
            </a:endParaRPr>
          </a:p>
        </p:txBody>
      </p:sp>
      <p:sp>
        <p:nvSpPr>
          <p:cNvPr id="485" name="Google Shape;485;p69"/>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Back again!</a:t>
            </a:r>
            <a:endParaRPr>
              <a:solidFill>
                <a:srgbClr val="FF7A00"/>
              </a:solidFill>
              <a:latin typeface="EB Garamond"/>
              <a:ea typeface="EB Garamond"/>
              <a:cs typeface="EB Garamond"/>
              <a:sym typeface="EB Garamond"/>
            </a:endParaRPr>
          </a:p>
        </p:txBody>
      </p:sp>
      <p:cxnSp>
        <p:nvCxnSpPr>
          <p:cNvPr id="486" name="Google Shape;486;p69"/>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487" name="Google Shape;487;p69"/>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0"/>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the Basics</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493" name="Google Shape;493;p7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94" name="Google Shape;494;p70"/>
          <p:cNvSpPr txBox="1"/>
          <p:nvPr/>
        </p:nvSpPr>
        <p:spPr>
          <a:xfrm>
            <a:off x="248550" y="857225"/>
            <a:ext cx="84681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Storage classes like Standard S3, Standard IA stores the data in minimum 3 availability zones.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Due to this, the overall cost per of storage is increased with such architecture.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495" name="Google Shape;495;p70"/>
          <p:cNvSpPr/>
          <p:nvPr/>
        </p:nvSpPr>
        <p:spPr>
          <a:xfrm>
            <a:off x="690863" y="2556249"/>
            <a:ext cx="1185425" cy="1346150"/>
          </a:xfrm>
          <a:prstGeom prst="flowChartMagneticDisk">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0"/>
          <p:cNvSpPr/>
          <p:nvPr/>
        </p:nvSpPr>
        <p:spPr>
          <a:xfrm>
            <a:off x="2906713" y="2556249"/>
            <a:ext cx="1185425" cy="1346150"/>
          </a:xfrm>
          <a:prstGeom prst="flowChartMagneticDisk">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0"/>
          <p:cNvSpPr/>
          <p:nvPr/>
        </p:nvSpPr>
        <p:spPr>
          <a:xfrm>
            <a:off x="5354063" y="2556249"/>
            <a:ext cx="1185425" cy="1346150"/>
          </a:xfrm>
          <a:prstGeom prst="flowChartMagneticDisk">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0"/>
          <p:cNvSpPr/>
          <p:nvPr/>
        </p:nvSpPr>
        <p:spPr>
          <a:xfrm>
            <a:off x="1130438" y="3269647"/>
            <a:ext cx="306300" cy="24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0"/>
          <p:cNvSpPr/>
          <p:nvPr/>
        </p:nvSpPr>
        <p:spPr>
          <a:xfrm>
            <a:off x="3346275" y="3269647"/>
            <a:ext cx="306300" cy="24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0"/>
          <p:cNvSpPr/>
          <p:nvPr/>
        </p:nvSpPr>
        <p:spPr>
          <a:xfrm>
            <a:off x="5793638" y="3269647"/>
            <a:ext cx="306300" cy="24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1" name="Google Shape;501;p70"/>
          <p:cNvCxnSpPr>
            <a:stCxn id="495" idx="4"/>
            <a:endCxn id="496" idx="2"/>
          </p:cNvCxnSpPr>
          <p:nvPr/>
        </p:nvCxnSpPr>
        <p:spPr>
          <a:xfrm>
            <a:off x="1876288" y="3229324"/>
            <a:ext cx="1030500" cy="0"/>
          </a:xfrm>
          <a:prstGeom prst="straightConnector1">
            <a:avLst/>
          </a:prstGeom>
          <a:noFill/>
          <a:ln cap="flat" cmpd="sng" w="9525">
            <a:solidFill>
              <a:schemeClr val="dk2"/>
            </a:solidFill>
            <a:prstDash val="solid"/>
            <a:round/>
            <a:headEnd len="med" w="med" type="stealth"/>
            <a:tailEnd len="med" w="med" type="stealth"/>
          </a:ln>
        </p:spPr>
      </p:cxnSp>
      <p:cxnSp>
        <p:nvCxnSpPr>
          <p:cNvPr id="502" name="Google Shape;502;p70"/>
          <p:cNvCxnSpPr>
            <a:stCxn id="496" idx="4"/>
            <a:endCxn id="497" idx="2"/>
          </p:cNvCxnSpPr>
          <p:nvPr/>
        </p:nvCxnSpPr>
        <p:spPr>
          <a:xfrm>
            <a:off x="4092138" y="3229324"/>
            <a:ext cx="1261800" cy="0"/>
          </a:xfrm>
          <a:prstGeom prst="straightConnector1">
            <a:avLst/>
          </a:prstGeom>
          <a:noFill/>
          <a:ln cap="flat" cmpd="sng" w="9525">
            <a:solidFill>
              <a:schemeClr val="dk2"/>
            </a:solidFill>
            <a:prstDash val="solid"/>
            <a:round/>
            <a:headEnd len="med" w="med" type="stealth"/>
            <a:tailEnd len="med" w="med" type="stealth"/>
          </a:ln>
        </p:spPr>
      </p:cxnSp>
      <p:sp>
        <p:nvSpPr>
          <p:cNvPr id="503" name="Google Shape;503;p70"/>
          <p:cNvSpPr txBox="1"/>
          <p:nvPr/>
        </p:nvSpPr>
        <p:spPr>
          <a:xfrm>
            <a:off x="434813" y="4006499"/>
            <a:ext cx="1778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     Availability Zone 1</a:t>
            </a:r>
            <a:endParaRPr sz="1200"/>
          </a:p>
        </p:txBody>
      </p:sp>
      <p:sp>
        <p:nvSpPr>
          <p:cNvPr id="504" name="Google Shape;504;p70"/>
          <p:cNvSpPr txBox="1"/>
          <p:nvPr/>
        </p:nvSpPr>
        <p:spPr>
          <a:xfrm>
            <a:off x="2711038" y="4006499"/>
            <a:ext cx="1778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     Availability Zone 2</a:t>
            </a:r>
            <a:endParaRPr sz="1200"/>
          </a:p>
        </p:txBody>
      </p:sp>
      <p:sp>
        <p:nvSpPr>
          <p:cNvPr id="505" name="Google Shape;505;p70"/>
          <p:cNvSpPr txBox="1"/>
          <p:nvPr/>
        </p:nvSpPr>
        <p:spPr>
          <a:xfrm>
            <a:off x="5108063" y="3952149"/>
            <a:ext cx="1778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     Availability Zone 3</a:t>
            </a:r>
            <a:endParaRPr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1"/>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One Zone IA</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511" name="Google Shape;511;p7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12" name="Google Shape;512;p71"/>
          <p:cNvSpPr txBox="1"/>
          <p:nvPr/>
        </p:nvSpPr>
        <p:spPr>
          <a:xfrm>
            <a:off x="248550" y="857225"/>
            <a:ext cx="84681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S3 One Zone-IA stores data in a single AZ and costs 20% less than S3 Standard-IA.</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It’s a good choice for storing secondary backup copies of on-premises data or easily recreatable data.</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Data will be lost in-case of availability zone destruction.</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513" name="Google Shape;513;p71"/>
          <p:cNvSpPr/>
          <p:nvPr/>
        </p:nvSpPr>
        <p:spPr>
          <a:xfrm>
            <a:off x="3673188" y="2882879"/>
            <a:ext cx="1185425" cy="1346150"/>
          </a:xfrm>
          <a:prstGeom prst="flowChartMagneticDisk">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1"/>
          <p:cNvSpPr/>
          <p:nvPr/>
        </p:nvSpPr>
        <p:spPr>
          <a:xfrm>
            <a:off x="4112763" y="3596277"/>
            <a:ext cx="306300" cy="24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1"/>
          <p:cNvSpPr txBox="1"/>
          <p:nvPr/>
        </p:nvSpPr>
        <p:spPr>
          <a:xfrm>
            <a:off x="3417138" y="4333129"/>
            <a:ext cx="1778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     Availability Zone 1</a:t>
            </a:r>
            <a:endParaRPr sz="1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2"/>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Pricing Comparison</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521" name="Google Shape;521;p7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22" name="Google Shape;522;p72"/>
          <p:cNvSpPr txBox="1"/>
          <p:nvPr/>
        </p:nvSpPr>
        <p:spPr>
          <a:xfrm>
            <a:off x="248550" y="857225"/>
            <a:ext cx="84681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Overview of Pricing comparison between storage classes: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1TB of data stored in Standard S3  = $23.44</a:t>
            </a:r>
            <a:endParaRPr sz="1800">
              <a:solidFill>
                <a:srgbClr val="666666"/>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1TB of data stored in Standard IA  = $12.80</a:t>
            </a:r>
            <a:endParaRPr sz="1800">
              <a:solidFill>
                <a:srgbClr val="666666"/>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1 TB of data stored in One Zone IA = $10.24</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3"/>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666666"/>
                </a:solidFill>
                <a:latin typeface="EB Garamond"/>
                <a:ea typeface="EB Garamond"/>
                <a:cs typeface="EB Garamond"/>
                <a:sym typeface="EB Garamond"/>
              </a:rPr>
              <a:t>S3 Storage Class - Glacier </a:t>
            </a:r>
            <a:endParaRPr sz="4200">
              <a:solidFill>
                <a:srgbClr val="666666"/>
              </a:solidFill>
              <a:latin typeface="EB Garamond"/>
              <a:ea typeface="EB Garamond"/>
              <a:cs typeface="EB Garamond"/>
              <a:sym typeface="EB Garamond"/>
            </a:endParaRPr>
          </a:p>
        </p:txBody>
      </p:sp>
      <p:sp>
        <p:nvSpPr>
          <p:cNvPr id="528" name="Google Shape;528;p73"/>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Back again!</a:t>
            </a:r>
            <a:endParaRPr>
              <a:solidFill>
                <a:srgbClr val="FF7A00"/>
              </a:solidFill>
              <a:latin typeface="EB Garamond"/>
              <a:ea typeface="EB Garamond"/>
              <a:cs typeface="EB Garamond"/>
              <a:sym typeface="EB Garamond"/>
            </a:endParaRPr>
          </a:p>
        </p:txBody>
      </p:sp>
      <p:cxnSp>
        <p:nvCxnSpPr>
          <p:cNvPr id="529" name="Google Shape;529;p73"/>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530" name="Google Shape;530;p73"/>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4"/>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Glacier</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536" name="Google Shape;536;p7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37" name="Google Shape;537;p74"/>
          <p:cNvSpPr txBox="1"/>
          <p:nvPr/>
        </p:nvSpPr>
        <p:spPr>
          <a:xfrm>
            <a:off x="295300" y="773075"/>
            <a:ext cx="84681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EB Garamond"/>
                <a:ea typeface="EB Garamond"/>
                <a:cs typeface="EB Garamond"/>
                <a:sym typeface="EB Garamond"/>
              </a:rPr>
              <a:t>Amazon S3 Glacier is a low-cost, cloud-archive storage service that provides secure and durable storage for data archiving and online backup.</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538" name="Google Shape;538;p74"/>
          <p:cNvSpPr/>
          <p:nvPr/>
        </p:nvSpPr>
        <p:spPr>
          <a:xfrm>
            <a:off x="3375563" y="1839975"/>
            <a:ext cx="2137200" cy="5049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Storage Class</a:t>
            </a:r>
            <a:endParaRPr/>
          </a:p>
        </p:txBody>
      </p:sp>
      <p:sp>
        <p:nvSpPr>
          <p:cNvPr id="539" name="Google Shape;539;p74"/>
          <p:cNvSpPr/>
          <p:nvPr/>
        </p:nvSpPr>
        <p:spPr>
          <a:xfrm>
            <a:off x="1611613" y="3395288"/>
            <a:ext cx="2073300" cy="10569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Glacier</a:t>
            </a:r>
            <a:endParaRPr/>
          </a:p>
        </p:txBody>
      </p:sp>
      <p:sp>
        <p:nvSpPr>
          <p:cNvPr id="540" name="Google Shape;540;p74"/>
          <p:cNvSpPr/>
          <p:nvPr/>
        </p:nvSpPr>
        <p:spPr>
          <a:xfrm>
            <a:off x="5224138" y="3395288"/>
            <a:ext cx="2073300" cy="11316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Glacier Deep Archive</a:t>
            </a:r>
            <a:endParaRPr/>
          </a:p>
        </p:txBody>
      </p:sp>
      <p:cxnSp>
        <p:nvCxnSpPr>
          <p:cNvPr id="541" name="Google Shape;541;p74"/>
          <p:cNvCxnSpPr>
            <a:stCxn id="538" idx="2"/>
            <a:endCxn id="539" idx="0"/>
          </p:cNvCxnSpPr>
          <p:nvPr/>
        </p:nvCxnSpPr>
        <p:spPr>
          <a:xfrm flipH="1">
            <a:off x="2648363" y="2344875"/>
            <a:ext cx="1795800" cy="1050300"/>
          </a:xfrm>
          <a:prstGeom prst="straightConnector1">
            <a:avLst/>
          </a:prstGeom>
          <a:noFill/>
          <a:ln cap="flat" cmpd="sng" w="9525">
            <a:solidFill>
              <a:schemeClr val="dk2"/>
            </a:solidFill>
            <a:prstDash val="solid"/>
            <a:round/>
            <a:headEnd len="med" w="med" type="none"/>
            <a:tailEnd len="med" w="med" type="stealth"/>
          </a:ln>
        </p:spPr>
      </p:cxnSp>
      <p:cxnSp>
        <p:nvCxnSpPr>
          <p:cNvPr id="542" name="Google Shape;542;p74"/>
          <p:cNvCxnSpPr>
            <a:stCxn id="538" idx="2"/>
            <a:endCxn id="540" idx="0"/>
          </p:cNvCxnSpPr>
          <p:nvPr/>
        </p:nvCxnSpPr>
        <p:spPr>
          <a:xfrm>
            <a:off x="4444163" y="2344875"/>
            <a:ext cx="1816500" cy="10503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5"/>
          <p:cNvSpPr txBox="1"/>
          <p:nvPr>
            <p:ph idx="1" type="subTitle"/>
          </p:nvPr>
        </p:nvSpPr>
        <p:spPr>
          <a:xfrm>
            <a:off x="-12" y="1949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Pricing Comparison</a:t>
            </a:r>
            <a:endParaRPr>
              <a:solidFill>
                <a:srgbClr val="FF7A00"/>
              </a:solidFill>
              <a:latin typeface="EB Garamond"/>
              <a:ea typeface="EB Garamond"/>
              <a:cs typeface="EB Garamond"/>
              <a:sym typeface="EB Garamond"/>
            </a:endParaRPr>
          </a:p>
        </p:txBody>
      </p:sp>
      <p:sp>
        <p:nvSpPr>
          <p:cNvPr id="548" name="Google Shape;548;p7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49" name="Google Shape;549;p75"/>
          <p:cNvSpPr txBox="1"/>
          <p:nvPr/>
        </p:nvSpPr>
        <p:spPr>
          <a:xfrm>
            <a:off x="248550" y="857225"/>
            <a:ext cx="8468100" cy="793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graphicFrame>
        <p:nvGraphicFramePr>
          <p:cNvPr id="550" name="Google Shape;550;p75"/>
          <p:cNvGraphicFramePr/>
          <p:nvPr/>
        </p:nvGraphicFramePr>
        <p:xfrm>
          <a:off x="1292225" y="1650425"/>
          <a:ext cx="3000000" cy="3000000"/>
        </p:xfrm>
        <a:graphic>
          <a:graphicData uri="http://schemas.openxmlformats.org/drawingml/2006/table">
            <a:tbl>
              <a:tblPr>
                <a:noFill/>
                <a:tableStyleId>{BDF8D6D4-4A17-4C14-8489-BCA10579C9A2}</a:tableStyleId>
              </a:tblPr>
              <a:tblGrid>
                <a:gridCol w="3565725"/>
                <a:gridCol w="2069475"/>
              </a:tblGrid>
              <a:tr h="396200">
                <a:tc>
                  <a:txBody>
                    <a:bodyPr/>
                    <a:lstStyle/>
                    <a:p>
                      <a:pPr indent="0" lvl="0" marL="0" rtl="0" algn="ctr">
                        <a:spcBef>
                          <a:spcPts val="0"/>
                        </a:spcBef>
                        <a:spcAft>
                          <a:spcPts val="0"/>
                        </a:spcAft>
                        <a:buNone/>
                      </a:pPr>
                      <a:r>
                        <a:rPr b="1" lang="en"/>
                        <a:t>Storage Class &amp; Data Storage</a:t>
                      </a:r>
                      <a:endParaRPr b="1"/>
                    </a:p>
                  </a:txBody>
                  <a:tcPr marT="91425" marB="91425" marR="91425" marL="91425"/>
                </a:tc>
                <a:tc>
                  <a:txBody>
                    <a:bodyPr/>
                    <a:lstStyle/>
                    <a:p>
                      <a:pPr indent="0" lvl="0" marL="0" rtl="0" algn="ctr">
                        <a:spcBef>
                          <a:spcPts val="0"/>
                        </a:spcBef>
                        <a:spcAft>
                          <a:spcPts val="0"/>
                        </a:spcAft>
                        <a:buNone/>
                      </a:pPr>
                      <a:r>
                        <a:rPr b="1" lang="en"/>
                        <a:t>Pricing</a:t>
                      </a:r>
                      <a:endParaRPr b="1"/>
                    </a:p>
                  </a:txBody>
                  <a:tcPr marT="91425" marB="91425" marR="91425" marL="91425"/>
                </a:tc>
              </a:tr>
              <a:tr h="396200">
                <a:tc>
                  <a:txBody>
                    <a:bodyPr/>
                    <a:lstStyle/>
                    <a:p>
                      <a:pPr indent="0" lvl="0" marL="0" rtl="0" algn="ctr">
                        <a:spcBef>
                          <a:spcPts val="0"/>
                        </a:spcBef>
                        <a:spcAft>
                          <a:spcPts val="0"/>
                        </a:spcAft>
                        <a:buNone/>
                      </a:pPr>
                      <a:r>
                        <a:rPr lang="en"/>
                        <a:t>1 TB Data stored in S3 Standard</a:t>
                      </a:r>
                      <a:endParaRPr/>
                    </a:p>
                  </a:txBody>
                  <a:tcPr marT="91425" marB="91425" marR="91425" marL="91425"/>
                </a:tc>
                <a:tc>
                  <a:txBody>
                    <a:bodyPr/>
                    <a:lstStyle/>
                    <a:p>
                      <a:pPr indent="0" lvl="0" marL="0" rtl="0" algn="ctr">
                        <a:spcBef>
                          <a:spcPts val="0"/>
                        </a:spcBef>
                        <a:spcAft>
                          <a:spcPts val="0"/>
                        </a:spcAft>
                        <a:buNone/>
                      </a:pPr>
                      <a:r>
                        <a:rPr lang="en"/>
                        <a:t>$23.44</a:t>
                      </a:r>
                      <a:endParaRPr/>
                    </a:p>
                  </a:txBody>
                  <a:tcPr marT="91425" marB="91425" marR="91425" marL="91425"/>
                </a:tc>
              </a:tr>
              <a:tr h="396200">
                <a:tc>
                  <a:txBody>
                    <a:bodyPr/>
                    <a:lstStyle/>
                    <a:p>
                      <a:pPr indent="0" lvl="0" marL="0" rtl="0" algn="ctr">
                        <a:spcBef>
                          <a:spcPts val="0"/>
                        </a:spcBef>
                        <a:spcAft>
                          <a:spcPts val="0"/>
                        </a:spcAft>
                        <a:buClr>
                          <a:schemeClr val="dk1"/>
                        </a:buClr>
                        <a:buSzPts val="1100"/>
                        <a:buFont typeface="Arial"/>
                        <a:buNone/>
                      </a:pPr>
                      <a:r>
                        <a:rPr lang="en">
                          <a:solidFill>
                            <a:schemeClr val="dk1"/>
                          </a:solidFill>
                        </a:rPr>
                        <a:t>1 TB Data stored in One Zone IA</a:t>
                      </a:r>
                      <a:endParaRPr/>
                    </a:p>
                  </a:txBody>
                  <a:tcPr marT="91425" marB="91425" marR="91425" marL="91425"/>
                </a:tc>
                <a:tc>
                  <a:txBody>
                    <a:bodyPr/>
                    <a:lstStyle/>
                    <a:p>
                      <a:pPr indent="0" lvl="0" marL="0" rtl="0" algn="ctr">
                        <a:spcBef>
                          <a:spcPts val="0"/>
                        </a:spcBef>
                        <a:spcAft>
                          <a:spcPts val="0"/>
                        </a:spcAft>
                        <a:buNone/>
                      </a:pPr>
                      <a:r>
                        <a:rPr lang="en"/>
                        <a:t>$12.80</a:t>
                      </a:r>
                      <a:endParaRPr/>
                    </a:p>
                  </a:txBody>
                  <a:tcPr marT="91425" marB="91425" marR="91425" marL="91425"/>
                </a:tc>
              </a:tr>
              <a:tr h="396200">
                <a:tc>
                  <a:txBody>
                    <a:bodyPr/>
                    <a:lstStyle/>
                    <a:p>
                      <a:pPr indent="0" lvl="0" marL="0" rtl="0" algn="ctr">
                        <a:spcBef>
                          <a:spcPts val="0"/>
                        </a:spcBef>
                        <a:spcAft>
                          <a:spcPts val="0"/>
                        </a:spcAft>
                        <a:buClr>
                          <a:schemeClr val="dk1"/>
                        </a:buClr>
                        <a:buSzPts val="1100"/>
                        <a:buFont typeface="Arial"/>
                        <a:buNone/>
                      </a:pPr>
                      <a:r>
                        <a:rPr lang="en">
                          <a:solidFill>
                            <a:schemeClr val="dk1"/>
                          </a:solidFill>
                        </a:rPr>
                        <a:t>1 TB Data stored in Glacier</a:t>
                      </a:r>
                      <a:endParaRPr/>
                    </a:p>
                  </a:txBody>
                  <a:tcPr marT="91425" marB="91425" marR="91425" marL="91425"/>
                </a:tc>
                <a:tc>
                  <a:txBody>
                    <a:bodyPr/>
                    <a:lstStyle/>
                    <a:p>
                      <a:pPr indent="0" lvl="0" marL="0" rtl="0" algn="ctr">
                        <a:spcBef>
                          <a:spcPts val="0"/>
                        </a:spcBef>
                        <a:spcAft>
                          <a:spcPts val="0"/>
                        </a:spcAft>
                        <a:buNone/>
                      </a:pPr>
                      <a:r>
                        <a:rPr lang="en"/>
                        <a:t>$4.10</a:t>
                      </a:r>
                      <a:endParaRPr/>
                    </a:p>
                  </a:txBody>
                  <a:tcPr marT="91425" marB="91425" marR="91425" marL="91425"/>
                </a:tc>
              </a:tr>
              <a:tr h="609575">
                <a:tc>
                  <a:txBody>
                    <a:bodyPr/>
                    <a:lstStyle/>
                    <a:p>
                      <a:pPr indent="0" lvl="0" marL="0" rtl="0" algn="ctr">
                        <a:spcBef>
                          <a:spcPts val="0"/>
                        </a:spcBef>
                        <a:spcAft>
                          <a:spcPts val="0"/>
                        </a:spcAft>
                        <a:buClr>
                          <a:schemeClr val="dk1"/>
                        </a:buClr>
                        <a:buSzPts val="1100"/>
                        <a:buFont typeface="Arial"/>
                        <a:buNone/>
                      </a:pPr>
                      <a:r>
                        <a:rPr lang="en">
                          <a:solidFill>
                            <a:schemeClr val="dk1"/>
                          </a:solidFill>
                        </a:rPr>
                        <a:t>1 TB Data stored in Glacier Archive</a:t>
                      </a:r>
                      <a:endParaRPr>
                        <a:solidFill>
                          <a:schemeClr val="dk1"/>
                        </a:solidFill>
                      </a:endParaRPr>
                    </a:p>
                    <a:p>
                      <a:pPr indent="0" lvl="0" marL="0" rtl="0" algn="ctr">
                        <a:spcBef>
                          <a:spcPts val="0"/>
                        </a:spcBef>
                        <a:spcAft>
                          <a:spcPts val="0"/>
                        </a:spcAft>
                        <a:buNone/>
                      </a:pPr>
                      <a:r>
                        <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t>$1.02</a:t>
                      </a:r>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76" name="Shape 176"/>
        <p:cNvGrpSpPr/>
        <p:nvPr/>
      </p:nvGrpSpPr>
      <p:grpSpPr>
        <a:xfrm>
          <a:off x="0" y="0"/>
          <a:ext cx="0" cy="0"/>
          <a:chOff x="0" y="0"/>
          <a:chExt cx="0" cy="0"/>
        </a:xfrm>
      </p:grpSpPr>
      <p:sp>
        <p:nvSpPr>
          <p:cNvPr id="177" name="Google Shape;177;p40"/>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EBS is Network Storage</a:t>
            </a:r>
            <a:endParaRPr sz="2800">
              <a:solidFill>
                <a:srgbClr val="93C47D"/>
              </a:solidFill>
              <a:latin typeface="EB Garamond"/>
              <a:ea typeface="EB Garamond"/>
              <a:cs typeface="EB Garamond"/>
              <a:sym typeface="EB Garamond"/>
            </a:endParaRPr>
          </a:p>
        </p:txBody>
      </p:sp>
      <p:sp>
        <p:nvSpPr>
          <p:cNvPr id="178" name="Google Shape;178;p40"/>
          <p:cNvSpPr txBox="1"/>
          <p:nvPr/>
        </p:nvSpPr>
        <p:spPr>
          <a:xfrm>
            <a:off x="319675" y="893725"/>
            <a:ext cx="8434200" cy="10089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FFFFFF"/>
                </a:solidFill>
              </a:rPr>
              <a:t>EBS volumes are attached to EC2 instance through Network.</a:t>
            </a:r>
            <a:endParaRPr sz="1800">
              <a:solidFill>
                <a:srgbClr val="FFFFFF"/>
              </a:solidFill>
            </a:endParaRPr>
          </a:p>
          <a:p>
            <a:pPr indent="0" lvl="0" marL="0" rtl="0" algn="l">
              <a:spcBef>
                <a:spcPts val="600"/>
              </a:spcBef>
              <a:spcAft>
                <a:spcPts val="0"/>
              </a:spcAft>
              <a:buNone/>
            </a:pPr>
            <a:r>
              <a:t/>
            </a:r>
            <a:endParaRPr sz="1800">
              <a:solidFill>
                <a:srgbClr val="FFFFFF"/>
              </a:solidFill>
            </a:endParaRPr>
          </a:p>
          <a:p>
            <a:pPr indent="0" lvl="0" marL="0" rtl="0" algn="l">
              <a:spcBef>
                <a:spcPts val="600"/>
              </a:spcBef>
              <a:spcAft>
                <a:spcPts val="0"/>
              </a:spcAft>
              <a:buNone/>
            </a:pPr>
            <a:r>
              <a:rPr lang="en" sz="1800">
                <a:solidFill>
                  <a:srgbClr val="FFFFFF"/>
                </a:solidFill>
              </a:rPr>
              <a:t>There can be latency that might be involved.</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457200" rtl="0" algn="l">
              <a:spcBef>
                <a:spcPts val="600"/>
              </a:spcBef>
              <a:spcAft>
                <a:spcPts val="600"/>
              </a:spcAft>
              <a:buNone/>
            </a:pPr>
            <a:r>
              <a:t/>
            </a:r>
            <a:endParaRPr/>
          </a:p>
        </p:txBody>
      </p:sp>
      <p:pic>
        <p:nvPicPr>
          <p:cNvPr id="179" name="Google Shape;179;p40"/>
          <p:cNvPicPr preferRelativeResize="0"/>
          <p:nvPr/>
        </p:nvPicPr>
        <p:blipFill>
          <a:blip r:embed="rId3">
            <a:alphaModFix/>
          </a:blip>
          <a:stretch>
            <a:fillRect/>
          </a:stretch>
        </p:blipFill>
        <p:spPr>
          <a:xfrm>
            <a:off x="5249775" y="3024525"/>
            <a:ext cx="831750" cy="826850"/>
          </a:xfrm>
          <a:prstGeom prst="rect">
            <a:avLst/>
          </a:prstGeom>
          <a:noFill/>
          <a:ln>
            <a:noFill/>
          </a:ln>
        </p:spPr>
      </p:pic>
      <p:cxnSp>
        <p:nvCxnSpPr>
          <p:cNvPr id="180" name="Google Shape;180;p40"/>
          <p:cNvCxnSpPr/>
          <p:nvPr/>
        </p:nvCxnSpPr>
        <p:spPr>
          <a:xfrm flipH="1" rot="10800000">
            <a:off x="3119100" y="3454100"/>
            <a:ext cx="1896000" cy="3300"/>
          </a:xfrm>
          <a:prstGeom prst="straightConnector1">
            <a:avLst/>
          </a:prstGeom>
          <a:noFill/>
          <a:ln cap="flat" cmpd="sng" w="9525">
            <a:solidFill>
              <a:srgbClr val="FFFFFF"/>
            </a:solidFill>
            <a:prstDash val="solid"/>
            <a:round/>
            <a:headEnd len="med" w="med" type="none"/>
            <a:tailEnd len="med" w="med" type="stealth"/>
          </a:ln>
        </p:spPr>
      </p:cxnSp>
      <p:sp>
        <p:nvSpPr>
          <p:cNvPr id="181" name="Google Shape;181;p40"/>
          <p:cNvSpPr txBox="1"/>
          <p:nvPr/>
        </p:nvSpPr>
        <p:spPr>
          <a:xfrm>
            <a:off x="5062175" y="3896200"/>
            <a:ext cx="149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EC2 Instance</a:t>
            </a:r>
            <a:endParaRPr>
              <a:solidFill>
                <a:schemeClr val="lt1"/>
              </a:solidFill>
            </a:endParaRPr>
          </a:p>
        </p:txBody>
      </p:sp>
      <p:sp>
        <p:nvSpPr>
          <p:cNvPr id="182" name="Google Shape;182;p40"/>
          <p:cNvSpPr/>
          <p:nvPr/>
        </p:nvSpPr>
        <p:spPr>
          <a:xfrm>
            <a:off x="773225" y="2662600"/>
            <a:ext cx="2057400" cy="1633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40"/>
          <p:cNvPicPr preferRelativeResize="0"/>
          <p:nvPr/>
        </p:nvPicPr>
        <p:blipFill>
          <a:blip r:embed="rId4">
            <a:alphaModFix/>
          </a:blip>
          <a:stretch>
            <a:fillRect/>
          </a:stretch>
        </p:blipFill>
        <p:spPr>
          <a:xfrm>
            <a:off x="1055625" y="2775675"/>
            <a:ext cx="638100" cy="638100"/>
          </a:xfrm>
          <a:prstGeom prst="rect">
            <a:avLst/>
          </a:prstGeom>
          <a:noFill/>
          <a:ln>
            <a:noFill/>
          </a:ln>
        </p:spPr>
      </p:pic>
      <p:pic>
        <p:nvPicPr>
          <p:cNvPr id="184" name="Google Shape;184;p40"/>
          <p:cNvPicPr preferRelativeResize="0"/>
          <p:nvPr/>
        </p:nvPicPr>
        <p:blipFill>
          <a:blip r:embed="rId4">
            <a:alphaModFix/>
          </a:blip>
          <a:stretch>
            <a:fillRect/>
          </a:stretch>
        </p:blipFill>
        <p:spPr>
          <a:xfrm>
            <a:off x="1055625" y="3566800"/>
            <a:ext cx="638100" cy="638100"/>
          </a:xfrm>
          <a:prstGeom prst="rect">
            <a:avLst/>
          </a:prstGeom>
          <a:noFill/>
          <a:ln>
            <a:noFill/>
          </a:ln>
        </p:spPr>
      </p:pic>
      <p:pic>
        <p:nvPicPr>
          <p:cNvPr id="185" name="Google Shape;185;p40"/>
          <p:cNvPicPr preferRelativeResize="0"/>
          <p:nvPr/>
        </p:nvPicPr>
        <p:blipFill>
          <a:blip r:embed="rId4">
            <a:alphaModFix/>
          </a:blip>
          <a:stretch>
            <a:fillRect/>
          </a:stretch>
        </p:blipFill>
        <p:spPr>
          <a:xfrm>
            <a:off x="1840025" y="2816000"/>
            <a:ext cx="638100" cy="638100"/>
          </a:xfrm>
          <a:prstGeom prst="rect">
            <a:avLst/>
          </a:prstGeom>
          <a:noFill/>
          <a:ln>
            <a:noFill/>
          </a:ln>
        </p:spPr>
      </p:pic>
      <p:pic>
        <p:nvPicPr>
          <p:cNvPr id="186" name="Google Shape;186;p40"/>
          <p:cNvPicPr preferRelativeResize="0"/>
          <p:nvPr/>
        </p:nvPicPr>
        <p:blipFill>
          <a:blip r:embed="rId4">
            <a:alphaModFix/>
          </a:blip>
          <a:stretch>
            <a:fillRect/>
          </a:stretch>
        </p:blipFill>
        <p:spPr>
          <a:xfrm>
            <a:off x="1887100" y="3566800"/>
            <a:ext cx="638100" cy="638100"/>
          </a:xfrm>
          <a:prstGeom prst="rect">
            <a:avLst/>
          </a:prstGeom>
          <a:noFill/>
          <a:ln>
            <a:noFill/>
          </a:ln>
        </p:spPr>
      </p:pic>
      <p:sp>
        <p:nvSpPr>
          <p:cNvPr id="187" name="Google Shape;187;p40"/>
          <p:cNvSpPr txBox="1"/>
          <p:nvPr/>
        </p:nvSpPr>
        <p:spPr>
          <a:xfrm>
            <a:off x="803925" y="4414525"/>
            <a:ext cx="180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Elastic Block Store</a:t>
            </a:r>
            <a:endParaRPr>
              <a:solidFill>
                <a:schemeClr val="lt1"/>
              </a:solidFill>
            </a:endParaRPr>
          </a:p>
        </p:txBody>
      </p:sp>
      <p:sp>
        <p:nvSpPr>
          <p:cNvPr id="188" name="Google Shape;188;p40"/>
          <p:cNvSpPr txBox="1"/>
          <p:nvPr/>
        </p:nvSpPr>
        <p:spPr>
          <a:xfrm>
            <a:off x="3169800" y="2965100"/>
            <a:ext cx="17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1 volume attached</a:t>
            </a:r>
            <a:endParaRPr>
              <a:solidFill>
                <a:srgbClr val="FFFFFF"/>
              </a:solidFill>
            </a:endParaRPr>
          </a:p>
        </p:txBody>
      </p:sp>
      <p:sp>
        <p:nvSpPr>
          <p:cNvPr id="189" name="Google Shape;189;p40"/>
          <p:cNvSpPr txBox="1"/>
          <p:nvPr/>
        </p:nvSpPr>
        <p:spPr>
          <a:xfrm>
            <a:off x="3290500" y="3546200"/>
            <a:ext cx="149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Network Mount</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animEffect filter="fade" transition="in">
                                      <p:cBhvr>
                                        <p:cTn dur="1000"/>
                                        <p:tgtEl>
                                          <p:spTgt spid="1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animEffect filter="fade" transition="in">
                                      <p:cBhvr>
                                        <p:cTn dur="1000"/>
                                        <p:tgtEl>
                                          <p:spTgt spid="1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2" st="2"/>
                                            </p:txEl>
                                          </p:spTgt>
                                        </p:tgtEl>
                                        <p:attrNameLst>
                                          <p:attrName>style.visibility</p:attrName>
                                        </p:attrNameLst>
                                      </p:cBhvr>
                                      <p:to>
                                        <p:strVal val="visible"/>
                                      </p:to>
                                    </p:set>
                                    <p:animEffect filter="fade" transition="in">
                                      <p:cBhvr>
                                        <p:cTn dur="1000"/>
                                        <p:tgtEl>
                                          <p:spTgt spid="1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3" st="3"/>
                                            </p:txEl>
                                          </p:spTgt>
                                        </p:tgtEl>
                                        <p:attrNameLst>
                                          <p:attrName>style.visibility</p:attrName>
                                        </p:attrNameLst>
                                      </p:cBhvr>
                                      <p:to>
                                        <p:strVal val="visible"/>
                                      </p:to>
                                    </p:set>
                                    <p:animEffect filter="fade" transition="in">
                                      <p:cBhvr>
                                        <p:cTn dur="1000"/>
                                        <p:tgtEl>
                                          <p:spTgt spid="1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4" st="4"/>
                                            </p:txEl>
                                          </p:spTgt>
                                        </p:tgtEl>
                                        <p:attrNameLst>
                                          <p:attrName>style.visibility</p:attrName>
                                        </p:attrNameLst>
                                      </p:cBhvr>
                                      <p:to>
                                        <p:strVal val="visible"/>
                                      </p:to>
                                    </p:set>
                                    <p:animEffect filter="fade" transition="in">
                                      <p:cBhvr>
                                        <p:cTn dur="1000"/>
                                        <p:tgtEl>
                                          <p:spTgt spid="17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6"/>
          <p:cNvSpPr txBox="1"/>
          <p:nvPr>
            <p:ph idx="1" type="subTitle"/>
          </p:nvPr>
        </p:nvSpPr>
        <p:spPr>
          <a:xfrm>
            <a:off x="-12" y="1949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Glacier vs Glacier Deep Archive</a:t>
            </a:r>
            <a:endParaRPr>
              <a:solidFill>
                <a:srgbClr val="FF7A00"/>
              </a:solidFill>
              <a:latin typeface="EB Garamond"/>
              <a:ea typeface="EB Garamond"/>
              <a:cs typeface="EB Garamond"/>
              <a:sym typeface="EB Garamond"/>
            </a:endParaRPr>
          </a:p>
        </p:txBody>
      </p:sp>
      <p:sp>
        <p:nvSpPr>
          <p:cNvPr id="556" name="Google Shape;556;p7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57" name="Google Shape;557;p76"/>
          <p:cNvSpPr txBox="1"/>
          <p:nvPr/>
        </p:nvSpPr>
        <p:spPr>
          <a:xfrm>
            <a:off x="248550" y="857225"/>
            <a:ext cx="84681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EB Garamond"/>
                <a:ea typeface="EB Garamond"/>
                <a:cs typeface="EB Garamond"/>
                <a:sym typeface="EB Garamond"/>
              </a:rPr>
              <a:t>To keep costs low, Amazon S3 Glacier provides three options for access to archives, from a few minutes to several hours.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 sz="1800">
                <a:solidFill>
                  <a:schemeClr val="dk2"/>
                </a:solidFill>
                <a:latin typeface="EB Garamond"/>
                <a:ea typeface="EB Garamond"/>
                <a:cs typeface="EB Garamond"/>
                <a:sym typeface="EB Garamond"/>
              </a:rPr>
              <a:t>Glacier Deep Archive provides two access options, which range from 12 to 48 hours</a:t>
            </a:r>
            <a:endParaRPr sz="1800">
              <a:solidFill>
                <a:schemeClr val="dk2"/>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graphicFrame>
        <p:nvGraphicFramePr>
          <p:cNvPr id="558" name="Google Shape;558;p76"/>
          <p:cNvGraphicFramePr/>
          <p:nvPr/>
        </p:nvGraphicFramePr>
        <p:xfrm>
          <a:off x="429413" y="2623550"/>
          <a:ext cx="3000000" cy="3000000"/>
        </p:xfrm>
        <a:graphic>
          <a:graphicData uri="http://schemas.openxmlformats.org/drawingml/2006/table">
            <a:tbl>
              <a:tblPr>
                <a:noFill/>
                <a:tableStyleId>{BDF8D6D4-4A17-4C14-8489-BCA10579C9A2}</a:tableStyleId>
              </a:tblPr>
              <a:tblGrid>
                <a:gridCol w="2239900"/>
                <a:gridCol w="1281600"/>
                <a:gridCol w="1428675"/>
                <a:gridCol w="1756000"/>
              </a:tblGrid>
              <a:tr h="396200">
                <a:tc>
                  <a:txBody>
                    <a:bodyPr/>
                    <a:lstStyle/>
                    <a:p>
                      <a:pPr indent="0" lvl="0" marL="0" rtl="0" algn="ctr">
                        <a:spcBef>
                          <a:spcPts val="0"/>
                        </a:spcBef>
                        <a:spcAft>
                          <a:spcPts val="0"/>
                        </a:spcAft>
                        <a:buNone/>
                      </a:pPr>
                      <a:r>
                        <a:rPr b="1" lang="en"/>
                        <a:t>Storage Class </a:t>
                      </a:r>
                      <a:endParaRPr b="1"/>
                    </a:p>
                  </a:txBody>
                  <a:tcPr marT="91425" marB="91425" marR="91425" marL="91425"/>
                </a:tc>
                <a:tc>
                  <a:txBody>
                    <a:bodyPr/>
                    <a:lstStyle/>
                    <a:p>
                      <a:pPr indent="0" lvl="0" marL="0" rtl="0" algn="ctr">
                        <a:spcBef>
                          <a:spcPts val="0"/>
                        </a:spcBef>
                        <a:spcAft>
                          <a:spcPts val="0"/>
                        </a:spcAft>
                        <a:buNone/>
                      </a:pPr>
                      <a:r>
                        <a:rPr b="1" lang="en"/>
                        <a:t>Expedited</a:t>
                      </a:r>
                      <a:endParaRPr b="1"/>
                    </a:p>
                  </a:txBody>
                  <a:tcPr marT="91425" marB="91425" marR="91425" marL="91425"/>
                </a:tc>
                <a:tc>
                  <a:txBody>
                    <a:bodyPr/>
                    <a:lstStyle/>
                    <a:p>
                      <a:pPr indent="0" lvl="0" marL="0" rtl="0" algn="ctr">
                        <a:spcBef>
                          <a:spcPts val="0"/>
                        </a:spcBef>
                        <a:spcAft>
                          <a:spcPts val="0"/>
                        </a:spcAft>
                        <a:buNone/>
                      </a:pPr>
                      <a:r>
                        <a:rPr b="1" lang="en"/>
                        <a:t>Standard</a:t>
                      </a:r>
                      <a:endParaRPr b="1"/>
                    </a:p>
                  </a:txBody>
                  <a:tcPr marT="91425" marB="91425" marR="91425" marL="91425"/>
                </a:tc>
                <a:tc>
                  <a:txBody>
                    <a:bodyPr/>
                    <a:lstStyle/>
                    <a:p>
                      <a:pPr indent="0" lvl="0" marL="0" rtl="0" algn="ctr">
                        <a:spcBef>
                          <a:spcPts val="0"/>
                        </a:spcBef>
                        <a:spcAft>
                          <a:spcPts val="0"/>
                        </a:spcAft>
                        <a:buNone/>
                      </a:pPr>
                      <a:r>
                        <a:rPr b="1" lang="en"/>
                        <a:t>Bulk</a:t>
                      </a:r>
                      <a:endParaRPr b="1"/>
                    </a:p>
                  </a:txBody>
                  <a:tcPr marT="91425" marB="91425" marR="91425" marL="91425"/>
                </a:tc>
              </a:tr>
              <a:tr h="609575">
                <a:tc>
                  <a:txBody>
                    <a:bodyPr/>
                    <a:lstStyle/>
                    <a:p>
                      <a:pPr indent="0" lvl="0" marL="0" rtl="0" algn="ctr">
                        <a:spcBef>
                          <a:spcPts val="0"/>
                        </a:spcBef>
                        <a:spcAft>
                          <a:spcPts val="0"/>
                        </a:spcAft>
                        <a:buNone/>
                      </a:pPr>
                      <a:r>
                        <a:rPr lang="en"/>
                        <a:t>Amazon S3 Glacier</a:t>
                      </a:r>
                      <a:endParaRPr/>
                    </a:p>
                  </a:txBody>
                  <a:tcPr marT="91425" marB="91425" marR="91425" marL="91425"/>
                </a:tc>
                <a:tc>
                  <a:txBody>
                    <a:bodyPr/>
                    <a:lstStyle/>
                    <a:p>
                      <a:pPr indent="0" lvl="0" marL="0" rtl="0" algn="ctr">
                        <a:spcBef>
                          <a:spcPts val="0"/>
                        </a:spcBef>
                        <a:spcAft>
                          <a:spcPts val="0"/>
                        </a:spcAft>
                        <a:buNone/>
                      </a:pPr>
                      <a:r>
                        <a:rPr lang="en"/>
                        <a:t>1–5 minutes</a:t>
                      </a:r>
                      <a:endParaRPr/>
                    </a:p>
                  </a:txBody>
                  <a:tcPr marT="91425" marB="91425" marR="91425" marL="91425"/>
                </a:tc>
                <a:tc>
                  <a:txBody>
                    <a:bodyPr/>
                    <a:lstStyle/>
                    <a:p>
                      <a:pPr indent="0" lvl="0" marL="0" rtl="0" algn="ctr">
                        <a:spcBef>
                          <a:spcPts val="0"/>
                        </a:spcBef>
                        <a:spcAft>
                          <a:spcPts val="0"/>
                        </a:spcAft>
                        <a:buNone/>
                      </a:pPr>
                      <a:r>
                        <a:rPr lang="en"/>
                        <a:t>3–5 hours</a:t>
                      </a:r>
                      <a:endParaRPr/>
                    </a:p>
                  </a:txBody>
                  <a:tcPr marT="91425" marB="91425" marR="91425" marL="91425"/>
                </a:tc>
                <a:tc>
                  <a:txBody>
                    <a:bodyPr/>
                    <a:lstStyle/>
                    <a:p>
                      <a:pPr indent="0" lvl="0" marL="0" rtl="0" algn="ctr">
                        <a:spcBef>
                          <a:spcPts val="0"/>
                        </a:spcBef>
                        <a:spcAft>
                          <a:spcPts val="0"/>
                        </a:spcAft>
                        <a:buNone/>
                      </a:pPr>
                      <a:r>
                        <a:rPr lang="en"/>
                        <a:t>5–12 hours</a:t>
                      </a:r>
                      <a:endParaRPr/>
                    </a:p>
                  </a:txBody>
                  <a:tcPr marT="91425" marB="91425" marR="91425" marL="91425"/>
                </a:tc>
              </a:tr>
              <a:tr h="609575">
                <a:tc>
                  <a:txBody>
                    <a:bodyPr/>
                    <a:lstStyle/>
                    <a:p>
                      <a:pPr indent="0" lvl="0" marL="0" rtl="0" algn="ctr">
                        <a:spcBef>
                          <a:spcPts val="0"/>
                        </a:spcBef>
                        <a:spcAft>
                          <a:spcPts val="0"/>
                        </a:spcAft>
                        <a:buNone/>
                      </a:pPr>
                      <a:r>
                        <a:rPr lang="en">
                          <a:solidFill>
                            <a:schemeClr val="dk1"/>
                          </a:solidFill>
                        </a:rPr>
                        <a:t>S3 Glacier Deep Archive</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Not available</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Within 12 hours</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t>Within 48 hours</a:t>
                      </a:r>
                      <a:endParaRPr/>
                    </a:p>
                  </a:txBody>
                  <a:tcPr marT="91425" marB="91425" marR="91425" marL="914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7"/>
          <p:cNvSpPr txBox="1"/>
          <p:nvPr>
            <p:ph idx="1" type="subTitle"/>
          </p:nvPr>
        </p:nvSpPr>
        <p:spPr>
          <a:xfrm>
            <a:off x="-12" y="1949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Important Note</a:t>
            </a:r>
            <a:endParaRPr>
              <a:solidFill>
                <a:srgbClr val="FF7A00"/>
              </a:solidFill>
              <a:latin typeface="EB Garamond"/>
              <a:ea typeface="EB Garamond"/>
              <a:cs typeface="EB Garamond"/>
              <a:sym typeface="EB Garamond"/>
            </a:endParaRPr>
          </a:p>
        </p:txBody>
      </p:sp>
      <p:sp>
        <p:nvSpPr>
          <p:cNvPr id="564" name="Google Shape;564;p7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65" name="Google Shape;565;p77"/>
          <p:cNvSpPr txBox="1"/>
          <p:nvPr/>
        </p:nvSpPr>
        <p:spPr>
          <a:xfrm>
            <a:off x="426225" y="1240650"/>
            <a:ext cx="84681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EB Garamond"/>
                <a:ea typeface="EB Garamond"/>
                <a:cs typeface="EB Garamond"/>
                <a:sym typeface="EB Garamond"/>
              </a:rPr>
              <a:t>Amazon S3 Glacier for archiving data that might infrequently need to be restored from minutes to few hours.</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2"/>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rPr lang="en" sz="1800">
                <a:solidFill>
                  <a:schemeClr val="dk2"/>
                </a:solidFill>
                <a:latin typeface="EB Garamond"/>
                <a:ea typeface="EB Garamond"/>
                <a:cs typeface="EB Garamond"/>
                <a:sym typeface="EB Garamond"/>
              </a:rPr>
              <a:t>S3 Glacier Deep Archive for archiving long-term backup cycle data that might infrequently need to be restored within 12 hours</a:t>
            </a:r>
            <a:endParaRPr sz="1800">
              <a:solidFill>
                <a:schemeClr val="dk2"/>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8"/>
          <p:cNvSpPr txBox="1"/>
          <p:nvPr>
            <p:ph type="ctrTitle"/>
          </p:nvPr>
        </p:nvSpPr>
        <p:spPr>
          <a:xfrm>
            <a:off x="224075" y="1573300"/>
            <a:ext cx="87054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Static Website Hosting in S3</a:t>
            </a:r>
            <a:endParaRPr>
              <a:solidFill>
                <a:srgbClr val="666666"/>
              </a:solidFill>
              <a:latin typeface="EB Garamond"/>
              <a:ea typeface="EB Garamond"/>
              <a:cs typeface="EB Garamond"/>
              <a:sym typeface="EB Garamond"/>
            </a:endParaRPr>
          </a:p>
        </p:txBody>
      </p:sp>
      <p:sp>
        <p:nvSpPr>
          <p:cNvPr id="571" name="Google Shape;571;p78"/>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A Great Feature</a:t>
            </a:r>
            <a:endParaRPr>
              <a:solidFill>
                <a:srgbClr val="FF7A00"/>
              </a:solidFill>
              <a:latin typeface="EB Garamond"/>
              <a:ea typeface="EB Garamond"/>
              <a:cs typeface="EB Garamond"/>
              <a:sym typeface="EB Garamond"/>
            </a:endParaRPr>
          </a:p>
        </p:txBody>
      </p:sp>
      <p:cxnSp>
        <p:nvCxnSpPr>
          <p:cNvPr id="572" name="Google Shape;572;p78"/>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573" name="Google Shape;573;p78"/>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79" name="Google Shape;579;p79"/>
          <p:cNvSpPr txBox="1"/>
          <p:nvPr>
            <p:ph idx="1" type="subTitle"/>
          </p:nvPr>
        </p:nvSpPr>
        <p:spPr>
          <a:xfrm>
            <a:off x="180225" y="118675"/>
            <a:ext cx="8612400" cy="72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Challenges with Static Websites</a:t>
            </a:r>
            <a:endParaRPr>
              <a:solidFill>
                <a:srgbClr val="674EA7"/>
              </a:solidFill>
              <a:latin typeface="EB Garamond"/>
              <a:ea typeface="EB Garamond"/>
              <a:cs typeface="EB Garamond"/>
              <a:sym typeface="EB Garamond"/>
            </a:endParaRPr>
          </a:p>
        </p:txBody>
      </p:sp>
      <p:sp>
        <p:nvSpPr>
          <p:cNvPr id="580" name="Google Shape;580;p79"/>
          <p:cNvSpPr txBox="1"/>
          <p:nvPr/>
        </p:nvSpPr>
        <p:spPr>
          <a:xfrm>
            <a:off x="437475" y="498450"/>
            <a:ext cx="8556600" cy="8037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If you want to host a basic static website, you need to create and manage the entire server infrastructure on a cloud provider.</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p:txBody>
      </p:sp>
      <p:pic>
        <p:nvPicPr>
          <p:cNvPr id="581" name="Google Shape;581;p79"/>
          <p:cNvPicPr preferRelativeResize="0"/>
          <p:nvPr/>
        </p:nvPicPr>
        <p:blipFill>
          <a:blip r:embed="rId3">
            <a:alphaModFix/>
          </a:blip>
          <a:stretch>
            <a:fillRect/>
          </a:stretch>
        </p:blipFill>
        <p:spPr>
          <a:xfrm>
            <a:off x="437474" y="2373213"/>
            <a:ext cx="2385751" cy="1356325"/>
          </a:xfrm>
          <a:prstGeom prst="rect">
            <a:avLst/>
          </a:prstGeom>
          <a:noFill/>
          <a:ln>
            <a:noFill/>
          </a:ln>
        </p:spPr>
      </p:pic>
      <p:sp>
        <p:nvSpPr>
          <p:cNvPr id="582" name="Google Shape;582;p79"/>
          <p:cNvSpPr/>
          <p:nvPr/>
        </p:nvSpPr>
        <p:spPr>
          <a:xfrm>
            <a:off x="4956475" y="1722263"/>
            <a:ext cx="1655400" cy="2805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3" name="Google Shape;583;p79"/>
          <p:cNvPicPr preferRelativeResize="0"/>
          <p:nvPr/>
        </p:nvPicPr>
        <p:blipFill>
          <a:blip r:embed="rId4">
            <a:alphaModFix/>
          </a:blip>
          <a:stretch>
            <a:fillRect/>
          </a:stretch>
        </p:blipFill>
        <p:spPr>
          <a:xfrm>
            <a:off x="5507050" y="1961325"/>
            <a:ext cx="559550" cy="559525"/>
          </a:xfrm>
          <a:prstGeom prst="rect">
            <a:avLst/>
          </a:prstGeom>
          <a:noFill/>
          <a:ln>
            <a:noFill/>
          </a:ln>
        </p:spPr>
      </p:pic>
      <p:pic>
        <p:nvPicPr>
          <p:cNvPr id="584" name="Google Shape;584;p79"/>
          <p:cNvPicPr preferRelativeResize="0"/>
          <p:nvPr/>
        </p:nvPicPr>
        <p:blipFill>
          <a:blip r:embed="rId5">
            <a:alphaModFix/>
          </a:blip>
          <a:stretch>
            <a:fillRect/>
          </a:stretch>
        </p:blipFill>
        <p:spPr>
          <a:xfrm>
            <a:off x="5504423" y="2803363"/>
            <a:ext cx="559500" cy="559500"/>
          </a:xfrm>
          <a:prstGeom prst="rect">
            <a:avLst/>
          </a:prstGeom>
          <a:noFill/>
          <a:ln>
            <a:noFill/>
          </a:ln>
        </p:spPr>
      </p:pic>
      <p:sp>
        <p:nvSpPr>
          <p:cNvPr id="585" name="Google Shape;585;p79"/>
          <p:cNvSpPr txBox="1"/>
          <p:nvPr/>
        </p:nvSpPr>
        <p:spPr>
          <a:xfrm>
            <a:off x="6748250" y="2047038"/>
            <a:ext cx="55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EC2 </a:t>
            </a:r>
            <a:endParaRPr/>
          </a:p>
        </p:txBody>
      </p:sp>
      <p:sp>
        <p:nvSpPr>
          <p:cNvPr id="586" name="Google Shape;586;p79"/>
          <p:cNvSpPr txBox="1"/>
          <p:nvPr/>
        </p:nvSpPr>
        <p:spPr>
          <a:xfrm>
            <a:off x="6813725" y="2778013"/>
            <a:ext cx="7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SSM </a:t>
            </a:r>
            <a:endParaRPr/>
          </a:p>
        </p:txBody>
      </p:sp>
      <p:pic>
        <p:nvPicPr>
          <p:cNvPr id="587" name="Google Shape;587;p79"/>
          <p:cNvPicPr preferRelativeResize="0"/>
          <p:nvPr/>
        </p:nvPicPr>
        <p:blipFill>
          <a:blip r:embed="rId6">
            <a:alphaModFix/>
          </a:blip>
          <a:stretch>
            <a:fillRect/>
          </a:stretch>
        </p:blipFill>
        <p:spPr>
          <a:xfrm>
            <a:off x="5476350" y="3639300"/>
            <a:ext cx="615700" cy="615700"/>
          </a:xfrm>
          <a:prstGeom prst="rect">
            <a:avLst/>
          </a:prstGeom>
          <a:noFill/>
          <a:ln>
            <a:noFill/>
          </a:ln>
        </p:spPr>
      </p:pic>
      <p:sp>
        <p:nvSpPr>
          <p:cNvPr id="588" name="Google Shape;588;p79"/>
          <p:cNvSpPr txBox="1"/>
          <p:nvPr/>
        </p:nvSpPr>
        <p:spPr>
          <a:xfrm>
            <a:off x="6813725" y="3752675"/>
            <a:ext cx="7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ELB</a:t>
            </a:r>
            <a:endParaRPr/>
          </a:p>
        </p:txBody>
      </p:sp>
      <p:sp>
        <p:nvSpPr>
          <p:cNvPr id="589" name="Google Shape;589;p79"/>
          <p:cNvSpPr txBox="1"/>
          <p:nvPr/>
        </p:nvSpPr>
        <p:spPr>
          <a:xfrm>
            <a:off x="832300" y="3854800"/>
            <a:ext cx="205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Static Website</a:t>
            </a:r>
            <a:endParaRPr/>
          </a:p>
        </p:txBody>
      </p:sp>
      <p:cxnSp>
        <p:nvCxnSpPr>
          <p:cNvPr id="590" name="Google Shape;590;p79"/>
          <p:cNvCxnSpPr>
            <a:stCxn id="581" idx="3"/>
          </p:cNvCxnSpPr>
          <p:nvPr/>
        </p:nvCxnSpPr>
        <p:spPr>
          <a:xfrm flipH="1" rot="10800000">
            <a:off x="2823225" y="2281875"/>
            <a:ext cx="2002200" cy="769500"/>
          </a:xfrm>
          <a:prstGeom prst="straightConnector1">
            <a:avLst/>
          </a:prstGeom>
          <a:noFill/>
          <a:ln cap="flat" cmpd="sng" w="9525">
            <a:solidFill>
              <a:schemeClr val="dk2"/>
            </a:solidFill>
            <a:prstDash val="solid"/>
            <a:round/>
            <a:headEnd len="med" w="med" type="none"/>
            <a:tailEnd len="med" w="med" type="stealth"/>
          </a:ln>
        </p:spPr>
      </p:cxnSp>
      <p:cxnSp>
        <p:nvCxnSpPr>
          <p:cNvPr id="591" name="Google Shape;591;p79"/>
          <p:cNvCxnSpPr>
            <a:stCxn id="581" idx="3"/>
          </p:cNvCxnSpPr>
          <p:nvPr/>
        </p:nvCxnSpPr>
        <p:spPr>
          <a:xfrm>
            <a:off x="2823225" y="3051375"/>
            <a:ext cx="1965000" cy="839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97" name="Google Shape;597;p80"/>
          <p:cNvSpPr txBox="1"/>
          <p:nvPr>
            <p:ph idx="1" type="subTitle"/>
          </p:nvPr>
        </p:nvSpPr>
        <p:spPr>
          <a:xfrm>
            <a:off x="180225" y="118675"/>
            <a:ext cx="8612400" cy="72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Static Website Hosting in S3</a:t>
            </a:r>
            <a:endParaRPr>
              <a:solidFill>
                <a:srgbClr val="674EA7"/>
              </a:solidFill>
              <a:latin typeface="EB Garamond"/>
              <a:ea typeface="EB Garamond"/>
              <a:cs typeface="EB Garamond"/>
              <a:sym typeface="EB Garamond"/>
            </a:endParaRPr>
          </a:p>
        </p:txBody>
      </p:sp>
      <p:sp>
        <p:nvSpPr>
          <p:cNvPr id="598" name="Google Shape;598;p80"/>
          <p:cNvSpPr txBox="1"/>
          <p:nvPr/>
        </p:nvSpPr>
        <p:spPr>
          <a:xfrm>
            <a:off x="437475" y="498450"/>
            <a:ext cx="8556600" cy="8037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With Amazon S3, you can now host static websites directly through S3.</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p:txBody>
      </p:sp>
      <p:pic>
        <p:nvPicPr>
          <p:cNvPr id="599" name="Google Shape;599;p80"/>
          <p:cNvPicPr preferRelativeResize="0"/>
          <p:nvPr/>
        </p:nvPicPr>
        <p:blipFill>
          <a:blip r:embed="rId3">
            <a:alphaModFix/>
          </a:blip>
          <a:stretch>
            <a:fillRect/>
          </a:stretch>
        </p:blipFill>
        <p:spPr>
          <a:xfrm>
            <a:off x="1595624" y="2143575"/>
            <a:ext cx="2385751" cy="1356325"/>
          </a:xfrm>
          <a:prstGeom prst="rect">
            <a:avLst/>
          </a:prstGeom>
          <a:noFill/>
          <a:ln>
            <a:noFill/>
          </a:ln>
        </p:spPr>
      </p:pic>
      <p:sp>
        <p:nvSpPr>
          <p:cNvPr id="600" name="Google Shape;600;p80"/>
          <p:cNvSpPr txBox="1"/>
          <p:nvPr/>
        </p:nvSpPr>
        <p:spPr>
          <a:xfrm>
            <a:off x="2056375" y="3564013"/>
            <a:ext cx="205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Static Website</a:t>
            </a:r>
            <a:endParaRPr/>
          </a:p>
        </p:txBody>
      </p:sp>
      <p:cxnSp>
        <p:nvCxnSpPr>
          <p:cNvPr id="601" name="Google Shape;601;p80"/>
          <p:cNvCxnSpPr/>
          <p:nvPr/>
        </p:nvCxnSpPr>
        <p:spPr>
          <a:xfrm flipH="1" rot="10800000">
            <a:off x="4113775" y="2748537"/>
            <a:ext cx="1674900" cy="2700"/>
          </a:xfrm>
          <a:prstGeom prst="straightConnector1">
            <a:avLst/>
          </a:prstGeom>
          <a:noFill/>
          <a:ln cap="flat" cmpd="sng" w="9525">
            <a:solidFill>
              <a:schemeClr val="dk2"/>
            </a:solidFill>
            <a:prstDash val="solid"/>
            <a:round/>
            <a:headEnd len="med" w="med" type="none"/>
            <a:tailEnd len="med" w="med" type="stealth"/>
          </a:ln>
        </p:spPr>
      </p:cxnSp>
      <p:pic>
        <p:nvPicPr>
          <p:cNvPr id="602" name="Google Shape;602;p80"/>
          <p:cNvPicPr preferRelativeResize="0"/>
          <p:nvPr/>
        </p:nvPicPr>
        <p:blipFill>
          <a:blip r:embed="rId4">
            <a:alphaModFix/>
          </a:blip>
          <a:stretch>
            <a:fillRect/>
          </a:stretch>
        </p:blipFill>
        <p:spPr>
          <a:xfrm>
            <a:off x="5978500" y="2435688"/>
            <a:ext cx="762000" cy="762000"/>
          </a:xfrm>
          <a:prstGeom prst="rect">
            <a:avLst/>
          </a:prstGeom>
          <a:noFill/>
          <a:ln>
            <a:noFill/>
          </a:ln>
        </p:spPr>
      </p:pic>
      <p:sp>
        <p:nvSpPr>
          <p:cNvPr id="603" name="Google Shape;603;p80"/>
          <p:cNvSpPr txBox="1"/>
          <p:nvPr/>
        </p:nvSpPr>
        <p:spPr>
          <a:xfrm>
            <a:off x="5873200" y="3342338"/>
            <a:ext cx="105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S3 Bucket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09" name="Google Shape;609;p81"/>
          <p:cNvSpPr txBox="1"/>
          <p:nvPr>
            <p:ph idx="1" type="subTitle"/>
          </p:nvPr>
        </p:nvSpPr>
        <p:spPr>
          <a:xfrm>
            <a:off x="180225" y="118675"/>
            <a:ext cx="8612400" cy="72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Static Vs Dynamic Websites</a:t>
            </a:r>
            <a:endParaRPr>
              <a:solidFill>
                <a:srgbClr val="674EA7"/>
              </a:solidFill>
              <a:latin typeface="EB Garamond"/>
              <a:ea typeface="EB Garamond"/>
              <a:cs typeface="EB Garamond"/>
              <a:sym typeface="EB Garamond"/>
            </a:endParaRPr>
          </a:p>
        </p:txBody>
      </p:sp>
      <p:sp>
        <p:nvSpPr>
          <p:cNvPr id="610" name="Google Shape;610;p81"/>
          <p:cNvSpPr txBox="1"/>
          <p:nvPr/>
        </p:nvSpPr>
        <p:spPr>
          <a:xfrm>
            <a:off x="484225" y="842875"/>
            <a:ext cx="8556600" cy="8037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On a static website, individual webpages include static content. They might also contain client-side scripts.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Dynamic website relies on server-side processing, including server-side scripts such as PHP, JSP, or ASP.NET.</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2"/>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S3 Lifecycle Policies</a:t>
            </a:r>
            <a:endParaRPr sz="4800">
              <a:solidFill>
                <a:srgbClr val="666666"/>
              </a:solidFill>
              <a:latin typeface="EB Garamond"/>
              <a:ea typeface="EB Garamond"/>
              <a:cs typeface="EB Garamond"/>
              <a:sym typeface="EB Garamond"/>
            </a:endParaRPr>
          </a:p>
        </p:txBody>
      </p:sp>
      <p:sp>
        <p:nvSpPr>
          <p:cNvPr id="616" name="Google Shape;616;p82"/>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S3 is Awesome </a:t>
            </a:r>
            <a:endParaRPr>
              <a:solidFill>
                <a:srgbClr val="FF7A00"/>
              </a:solidFill>
              <a:latin typeface="EB Garamond"/>
              <a:ea typeface="EB Garamond"/>
              <a:cs typeface="EB Garamond"/>
              <a:sym typeface="EB Garamond"/>
            </a:endParaRPr>
          </a:p>
        </p:txBody>
      </p:sp>
      <p:cxnSp>
        <p:nvCxnSpPr>
          <p:cNvPr id="617" name="Google Shape;617;p82"/>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618" name="Google Shape;618;p82"/>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3"/>
          <p:cNvSpPr txBox="1"/>
          <p:nvPr>
            <p:ph idx="1" type="subTitle"/>
          </p:nvPr>
        </p:nvSpPr>
        <p:spPr>
          <a:xfrm>
            <a:off x="120575" y="158975"/>
            <a:ext cx="8612400" cy="66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Lifecycle Policies</a:t>
            </a:r>
            <a:endParaRPr>
              <a:solidFill>
                <a:srgbClr val="FF7A00"/>
              </a:solidFill>
              <a:latin typeface="EB Garamond"/>
              <a:ea typeface="EB Garamond"/>
              <a:cs typeface="EB Garamond"/>
              <a:sym typeface="EB Garamond"/>
            </a:endParaRPr>
          </a:p>
        </p:txBody>
      </p:sp>
      <p:sp>
        <p:nvSpPr>
          <p:cNvPr id="624" name="Google Shape;624;p8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25" name="Google Shape;625;p83"/>
          <p:cNvSpPr txBox="1"/>
          <p:nvPr/>
        </p:nvSpPr>
        <p:spPr>
          <a:xfrm>
            <a:off x="234125" y="672025"/>
            <a:ext cx="83853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Organizations tends to keep terabytes of data in S3. For such cases, cost becomes a primary factor.</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Storing the data directly into the AWS S3 Standard is not the best approach. Depending on the access patterns, criticality of the data, data should be transitioned to appropriate storage class.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We can store 1 months of logs in </a:t>
            </a:r>
            <a:r>
              <a:rPr lang="en" sz="1800">
                <a:solidFill>
                  <a:srgbClr val="1155CC"/>
                </a:solidFill>
                <a:latin typeface="EB Garamond"/>
                <a:ea typeface="EB Garamond"/>
                <a:cs typeface="EB Garamond"/>
                <a:sym typeface="EB Garamond"/>
              </a:rPr>
              <a:t>Amazon S3 Standard</a:t>
            </a:r>
            <a:r>
              <a:rPr lang="en" sz="1800">
                <a:solidFill>
                  <a:srgbClr val="666666"/>
                </a:solidFill>
                <a:latin typeface="EB Garamond"/>
                <a:ea typeface="EB Garamond"/>
                <a:cs typeface="EB Garamond"/>
                <a:sym typeface="EB Garamond"/>
              </a:rPr>
              <a:t>.</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Move the logs older than 1 month to </a:t>
            </a:r>
            <a:r>
              <a:rPr lang="en" sz="1800">
                <a:solidFill>
                  <a:srgbClr val="674EA7"/>
                </a:solidFill>
                <a:latin typeface="EB Garamond"/>
                <a:ea typeface="EB Garamond"/>
                <a:cs typeface="EB Garamond"/>
                <a:sym typeface="EB Garamond"/>
              </a:rPr>
              <a:t>S3 Standard-IA</a:t>
            </a:r>
            <a:endParaRPr sz="1800">
              <a:solidFill>
                <a:srgbClr val="674EA7"/>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Move the logs older than 6  months to </a:t>
            </a:r>
            <a:r>
              <a:rPr lang="en" sz="1800">
                <a:solidFill>
                  <a:srgbClr val="A64D79"/>
                </a:solidFill>
                <a:latin typeface="EB Garamond"/>
                <a:ea typeface="EB Garamond"/>
                <a:cs typeface="EB Garamond"/>
                <a:sym typeface="EB Garamond"/>
              </a:rPr>
              <a:t>Glacier</a:t>
            </a:r>
            <a:endParaRPr sz="1800">
              <a:solidFill>
                <a:srgbClr val="A64D79"/>
              </a:solidFill>
              <a:latin typeface="EB Garamond"/>
              <a:ea typeface="EB Garamond"/>
              <a:cs typeface="EB Garamond"/>
              <a:sym typeface="EB Garamon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4"/>
          <p:cNvSpPr txBox="1"/>
          <p:nvPr>
            <p:ph idx="1" type="subTitle"/>
          </p:nvPr>
        </p:nvSpPr>
        <p:spPr>
          <a:xfrm>
            <a:off x="-79975" y="121575"/>
            <a:ext cx="8612400" cy="66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Transition Actions</a:t>
            </a:r>
            <a:endParaRPr>
              <a:solidFill>
                <a:srgbClr val="FF7A00"/>
              </a:solidFill>
              <a:latin typeface="EB Garamond"/>
              <a:ea typeface="EB Garamond"/>
              <a:cs typeface="EB Garamond"/>
              <a:sym typeface="EB Garamond"/>
            </a:endParaRPr>
          </a:p>
        </p:txBody>
      </p:sp>
      <p:sp>
        <p:nvSpPr>
          <p:cNvPr id="631" name="Google Shape;631;p8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32" name="Google Shape;632;p84"/>
          <p:cNvSpPr/>
          <p:nvPr/>
        </p:nvSpPr>
        <p:spPr>
          <a:xfrm>
            <a:off x="708700" y="1799275"/>
            <a:ext cx="1651500" cy="4836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video.mp4</a:t>
            </a:r>
            <a:endParaRPr/>
          </a:p>
        </p:txBody>
      </p:sp>
      <p:sp>
        <p:nvSpPr>
          <p:cNvPr id="633" name="Google Shape;633;p84"/>
          <p:cNvSpPr/>
          <p:nvPr/>
        </p:nvSpPr>
        <p:spPr>
          <a:xfrm>
            <a:off x="3606188" y="1799275"/>
            <a:ext cx="1651500" cy="4836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video.mp4</a:t>
            </a:r>
            <a:endParaRPr/>
          </a:p>
        </p:txBody>
      </p:sp>
      <p:sp>
        <p:nvSpPr>
          <p:cNvPr id="634" name="Google Shape;634;p84"/>
          <p:cNvSpPr/>
          <p:nvPr/>
        </p:nvSpPr>
        <p:spPr>
          <a:xfrm>
            <a:off x="6145175" y="1799275"/>
            <a:ext cx="1651500" cy="4836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video.mp4</a:t>
            </a:r>
            <a:endParaRPr/>
          </a:p>
        </p:txBody>
      </p:sp>
      <p:cxnSp>
        <p:nvCxnSpPr>
          <p:cNvPr id="635" name="Google Shape;635;p84"/>
          <p:cNvCxnSpPr>
            <a:stCxn id="632" idx="3"/>
            <a:endCxn id="633" idx="1"/>
          </p:cNvCxnSpPr>
          <p:nvPr/>
        </p:nvCxnSpPr>
        <p:spPr>
          <a:xfrm>
            <a:off x="2360200" y="2041075"/>
            <a:ext cx="1245900" cy="0"/>
          </a:xfrm>
          <a:prstGeom prst="straightConnector1">
            <a:avLst/>
          </a:prstGeom>
          <a:noFill/>
          <a:ln cap="flat" cmpd="sng" w="9525">
            <a:solidFill>
              <a:schemeClr val="dk2"/>
            </a:solidFill>
            <a:prstDash val="solid"/>
            <a:round/>
            <a:headEnd len="med" w="med" type="none"/>
            <a:tailEnd len="med" w="med" type="stealth"/>
          </a:ln>
        </p:spPr>
      </p:cxnSp>
      <p:sp>
        <p:nvSpPr>
          <p:cNvPr id="636" name="Google Shape;636;p84"/>
          <p:cNvSpPr txBox="1"/>
          <p:nvPr/>
        </p:nvSpPr>
        <p:spPr>
          <a:xfrm>
            <a:off x="2464200" y="1551475"/>
            <a:ext cx="10380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After 30 days</a:t>
            </a:r>
            <a:endParaRPr sz="1100"/>
          </a:p>
        </p:txBody>
      </p:sp>
      <p:cxnSp>
        <p:nvCxnSpPr>
          <p:cNvPr id="637" name="Google Shape;637;p84"/>
          <p:cNvCxnSpPr>
            <a:stCxn id="633" idx="3"/>
            <a:endCxn id="634" idx="1"/>
          </p:cNvCxnSpPr>
          <p:nvPr/>
        </p:nvCxnSpPr>
        <p:spPr>
          <a:xfrm>
            <a:off x="5257688" y="2041075"/>
            <a:ext cx="887400" cy="0"/>
          </a:xfrm>
          <a:prstGeom prst="straightConnector1">
            <a:avLst/>
          </a:prstGeom>
          <a:noFill/>
          <a:ln cap="flat" cmpd="sng" w="9525">
            <a:solidFill>
              <a:schemeClr val="dk2"/>
            </a:solidFill>
            <a:prstDash val="solid"/>
            <a:round/>
            <a:headEnd len="med" w="med" type="none"/>
            <a:tailEnd len="med" w="med" type="stealth"/>
          </a:ln>
        </p:spPr>
      </p:cxnSp>
      <p:sp>
        <p:nvSpPr>
          <p:cNvPr id="638" name="Google Shape;638;p84"/>
          <p:cNvSpPr txBox="1"/>
          <p:nvPr/>
        </p:nvSpPr>
        <p:spPr>
          <a:xfrm>
            <a:off x="5182400" y="1551475"/>
            <a:ext cx="10380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After 60 days</a:t>
            </a:r>
            <a:endParaRPr sz="1100"/>
          </a:p>
        </p:txBody>
      </p:sp>
      <p:pic>
        <p:nvPicPr>
          <p:cNvPr id="639" name="Google Shape;639;p84"/>
          <p:cNvPicPr preferRelativeResize="0"/>
          <p:nvPr/>
        </p:nvPicPr>
        <p:blipFill>
          <a:blip r:embed="rId3">
            <a:alphaModFix/>
          </a:blip>
          <a:stretch>
            <a:fillRect/>
          </a:stretch>
        </p:blipFill>
        <p:spPr>
          <a:xfrm>
            <a:off x="6768147" y="2566100"/>
            <a:ext cx="548175" cy="548175"/>
          </a:xfrm>
          <a:prstGeom prst="rect">
            <a:avLst/>
          </a:prstGeom>
          <a:noFill/>
          <a:ln>
            <a:noFill/>
          </a:ln>
        </p:spPr>
      </p:pic>
      <p:sp>
        <p:nvSpPr>
          <p:cNvPr id="640" name="Google Shape;640;p84"/>
          <p:cNvSpPr txBox="1"/>
          <p:nvPr/>
        </p:nvSpPr>
        <p:spPr>
          <a:xfrm>
            <a:off x="6524625" y="3114275"/>
            <a:ext cx="14274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Glacier</a:t>
            </a:r>
            <a:endParaRPr/>
          </a:p>
        </p:txBody>
      </p:sp>
      <p:pic>
        <p:nvPicPr>
          <p:cNvPr id="641" name="Google Shape;641;p84"/>
          <p:cNvPicPr preferRelativeResize="0"/>
          <p:nvPr/>
        </p:nvPicPr>
        <p:blipFill>
          <a:blip r:embed="rId4">
            <a:alphaModFix/>
          </a:blip>
          <a:stretch>
            <a:fillRect/>
          </a:stretch>
        </p:blipFill>
        <p:spPr>
          <a:xfrm>
            <a:off x="1124925" y="2625050"/>
            <a:ext cx="608225" cy="608225"/>
          </a:xfrm>
          <a:prstGeom prst="rect">
            <a:avLst/>
          </a:prstGeom>
          <a:noFill/>
          <a:ln>
            <a:noFill/>
          </a:ln>
        </p:spPr>
      </p:pic>
      <p:sp>
        <p:nvSpPr>
          <p:cNvPr id="642" name="Google Shape;642;p84"/>
          <p:cNvSpPr txBox="1"/>
          <p:nvPr/>
        </p:nvSpPr>
        <p:spPr>
          <a:xfrm>
            <a:off x="820750" y="3344225"/>
            <a:ext cx="14874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S3 Standard</a:t>
            </a:r>
            <a:endParaRPr/>
          </a:p>
        </p:txBody>
      </p:sp>
      <p:sp>
        <p:nvSpPr>
          <p:cNvPr id="643" name="Google Shape;643;p84"/>
          <p:cNvSpPr txBox="1"/>
          <p:nvPr/>
        </p:nvSpPr>
        <p:spPr>
          <a:xfrm>
            <a:off x="3714175" y="2805263"/>
            <a:ext cx="16515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S3 Standard-IA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5"/>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S3 Versioning</a:t>
            </a:r>
            <a:endParaRPr sz="3600">
              <a:solidFill>
                <a:srgbClr val="666666"/>
              </a:solidFill>
              <a:latin typeface="EB Garamond"/>
              <a:ea typeface="EB Garamond"/>
              <a:cs typeface="EB Garamond"/>
              <a:sym typeface="EB Garamond"/>
            </a:endParaRPr>
          </a:p>
        </p:txBody>
      </p:sp>
      <p:sp>
        <p:nvSpPr>
          <p:cNvPr id="649" name="Google Shape;649;p85"/>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Versioning in Object Storage</a:t>
            </a:r>
            <a:endParaRPr>
              <a:solidFill>
                <a:srgbClr val="FF7A00"/>
              </a:solidFill>
              <a:latin typeface="EB Garamond"/>
              <a:ea typeface="EB Garamond"/>
              <a:cs typeface="EB Garamond"/>
              <a:sym typeface="EB Garamond"/>
            </a:endParaRPr>
          </a:p>
        </p:txBody>
      </p:sp>
      <p:cxnSp>
        <p:nvCxnSpPr>
          <p:cNvPr id="650" name="Google Shape;650;p8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651" name="Google Shape;651;p8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93" name="Shape 193"/>
        <p:cNvGrpSpPr/>
        <p:nvPr/>
      </p:nvGrpSpPr>
      <p:grpSpPr>
        <a:xfrm>
          <a:off x="0" y="0"/>
          <a:ext cx="0" cy="0"/>
          <a:chOff x="0" y="0"/>
          <a:chExt cx="0" cy="0"/>
        </a:xfrm>
      </p:grpSpPr>
      <p:sp>
        <p:nvSpPr>
          <p:cNvPr id="194" name="Google Shape;194;p41"/>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Availability Zone Specific</a:t>
            </a:r>
            <a:endParaRPr sz="2800">
              <a:solidFill>
                <a:srgbClr val="93C47D"/>
              </a:solidFill>
              <a:latin typeface="EB Garamond"/>
              <a:ea typeface="EB Garamond"/>
              <a:cs typeface="EB Garamond"/>
              <a:sym typeface="EB Garamond"/>
            </a:endParaRPr>
          </a:p>
        </p:txBody>
      </p:sp>
      <p:sp>
        <p:nvSpPr>
          <p:cNvPr id="195" name="Google Shape;195;p41"/>
          <p:cNvSpPr txBox="1"/>
          <p:nvPr/>
        </p:nvSpPr>
        <p:spPr>
          <a:xfrm>
            <a:off x="319675" y="893725"/>
            <a:ext cx="8434200" cy="10089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FFFFFF"/>
                </a:solidFill>
              </a:rPr>
              <a:t>You create an EBS volume in a specific Availability Zone, and then attach it to an instance in that same Availability Zone.</a:t>
            </a:r>
            <a:endParaRPr sz="1800">
              <a:solidFill>
                <a:srgbClr val="FFFFFF"/>
              </a:solidFill>
            </a:endParaRPr>
          </a:p>
          <a:p>
            <a:pPr indent="0" lvl="0" marL="0" rtl="0" algn="l">
              <a:spcBef>
                <a:spcPts val="600"/>
              </a:spcBef>
              <a:spcAft>
                <a:spcPts val="0"/>
              </a:spcAft>
              <a:buNone/>
            </a:pPr>
            <a:r>
              <a:t/>
            </a:r>
            <a:endParaRPr sz="1800">
              <a:solidFill>
                <a:srgbClr val="FFFFFF"/>
              </a:solidFill>
            </a:endParaRPr>
          </a:p>
          <a:p>
            <a:pPr indent="0" lvl="0" marL="0" rtl="0" algn="l">
              <a:spcBef>
                <a:spcPts val="600"/>
              </a:spcBef>
              <a:spcAft>
                <a:spcPts val="0"/>
              </a:spcAft>
              <a:buNone/>
            </a:pPr>
            <a:r>
              <a:rPr lang="en" sz="1800">
                <a:solidFill>
                  <a:srgbClr val="FFFFFF"/>
                </a:solidFill>
              </a:rPr>
              <a:t>Cross Availability Zone based attachment is not supported.</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457200" rtl="0" algn="l">
              <a:spcBef>
                <a:spcPts val="600"/>
              </a:spcBef>
              <a:spcAft>
                <a:spcPts val="600"/>
              </a:spcAft>
              <a:buNone/>
            </a:pPr>
            <a:r>
              <a:t/>
            </a:r>
            <a:endParaRPr/>
          </a:p>
        </p:txBody>
      </p:sp>
      <p:pic>
        <p:nvPicPr>
          <p:cNvPr id="196" name="Google Shape;196;p41"/>
          <p:cNvPicPr preferRelativeResize="0"/>
          <p:nvPr/>
        </p:nvPicPr>
        <p:blipFill>
          <a:blip r:embed="rId3">
            <a:alphaModFix/>
          </a:blip>
          <a:stretch>
            <a:fillRect/>
          </a:stretch>
        </p:blipFill>
        <p:spPr>
          <a:xfrm>
            <a:off x="5249775" y="3024525"/>
            <a:ext cx="831750" cy="826850"/>
          </a:xfrm>
          <a:prstGeom prst="rect">
            <a:avLst/>
          </a:prstGeom>
          <a:noFill/>
          <a:ln>
            <a:noFill/>
          </a:ln>
        </p:spPr>
      </p:pic>
      <p:cxnSp>
        <p:nvCxnSpPr>
          <p:cNvPr id="197" name="Google Shape;197;p41"/>
          <p:cNvCxnSpPr/>
          <p:nvPr/>
        </p:nvCxnSpPr>
        <p:spPr>
          <a:xfrm flipH="1" rot="10800000">
            <a:off x="3119100" y="3454100"/>
            <a:ext cx="1896000" cy="3300"/>
          </a:xfrm>
          <a:prstGeom prst="straightConnector1">
            <a:avLst/>
          </a:prstGeom>
          <a:noFill/>
          <a:ln cap="flat" cmpd="sng" w="9525">
            <a:solidFill>
              <a:srgbClr val="FFFFFF"/>
            </a:solidFill>
            <a:prstDash val="solid"/>
            <a:round/>
            <a:headEnd len="med" w="med" type="none"/>
            <a:tailEnd len="med" w="med" type="stealth"/>
          </a:ln>
        </p:spPr>
      </p:cxnSp>
      <p:sp>
        <p:nvSpPr>
          <p:cNvPr id="198" name="Google Shape;198;p41"/>
          <p:cNvSpPr txBox="1"/>
          <p:nvPr/>
        </p:nvSpPr>
        <p:spPr>
          <a:xfrm>
            <a:off x="5062175" y="3896200"/>
            <a:ext cx="149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 us-east-1a</a:t>
            </a:r>
            <a:endParaRPr>
              <a:solidFill>
                <a:schemeClr val="lt1"/>
              </a:solidFill>
            </a:endParaRPr>
          </a:p>
        </p:txBody>
      </p:sp>
      <p:sp>
        <p:nvSpPr>
          <p:cNvPr id="199" name="Google Shape;199;p41"/>
          <p:cNvSpPr/>
          <p:nvPr/>
        </p:nvSpPr>
        <p:spPr>
          <a:xfrm>
            <a:off x="677625" y="3034550"/>
            <a:ext cx="2057400" cy="842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41"/>
          <p:cNvPicPr preferRelativeResize="0"/>
          <p:nvPr/>
        </p:nvPicPr>
        <p:blipFill>
          <a:blip r:embed="rId4">
            <a:alphaModFix/>
          </a:blip>
          <a:stretch>
            <a:fillRect/>
          </a:stretch>
        </p:blipFill>
        <p:spPr>
          <a:xfrm>
            <a:off x="887550" y="3136700"/>
            <a:ext cx="638100" cy="638100"/>
          </a:xfrm>
          <a:prstGeom prst="rect">
            <a:avLst/>
          </a:prstGeom>
          <a:noFill/>
          <a:ln>
            <a:noFill/>
          </a:ln>
        </p:spPr>
      </p:pic>
      <p:pic>
        <p:nvPicPr>
          <p:cNvPr id="201" name="Google Shape;201;p41"/>
          <p:cNvPicPr preferRelativeResize="0"/>
          <p:nvPr/>
        </p:nvPicPr>
        <p:blipFill>
          <a:blip r:embed="rId4">
            <a:alphaModFix/>
          </a:blip>
          <a:stretch>
            <a:fillRect/>
          </a:stretch>
        </p:blipFill>
        <p:spPr>
          <a:xfrm>
            <a:off x="1772800" y="3136700"/>
            <a:ext cx="638100" cy="638100"/>
          </a:xfrm>
          <a:prstGeom prst="rect">
            <a:avLst/>
          </a:prstGeom>
          <a:noFill/>
          <a:ln>
            <a:noFill/>
          </a:ln>
        </p:spPr>
      </p:pic>
      <p:sp>
        <p:nvSpPr>
          <p:cNvPr id="202" name="Google Shape;202;p41"/>
          <p:cNvSpPr txBox="1"/>
          <p:nvPr/>
        </p:nvSpPr>
        <p:spPr>
          <a:xfrm>
            <a:off x="1032525" y="3946400"/>
            <a:ext cx="13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us-east-1a</a:t>
            </a:r>
            <a:endParaRPr>
              <a:solidFill>
                <a:schemeClr val="lt1"/>
              </a:solidFill>
            </a:endParaRPr>
          </a:p>
        </p:txBody>
      </p:sp>
      <p:sp>
        <p:nvSpPr>
          <p:cNvPr id="203" name="Google Shape;203;p41"/>
          <p:cNvSpPr txBox="1"/>
          <p:nvPr/>
        </p:nvSpPr>
        <p:spPr>
          <a:xfrm>
            <a:off x="3169800" y="2965100"/>
            <a:ext cx="17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1 volume attached</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0" st="0"/>
                                            </p:txEl>
                                          </p:spTgt>
                                        </p:tgtEl>
                                        <p:attrNameLst>
                                          <p:attrName>style.visibility</p:attrName>
                                        </p:attrNameLst>
                                      </p:cBhvr>
                                      <p:to>
                                        <p:strVal val="visible"/>
                                      </p:to>
                                    </p:set>
                                    <p:animEffect filter="fade" transition="in">
                                      <p:cBhvr>
                                        <p:cTn dur="1000"/>
                                        <p:tgtEl>
                                          <p:spTgt spid="1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1" st="1"/>
                                            </p:txEl>
                                          </p:spTgt>
                                        </p:tgtEl>
                                        <p:attrNameLst>
                                          <p:attrName>style.visibility</p:attrName>
                                        </p:attrNameLst>
                                      </p:cBhvr>
                                      <p:to>
                                        <p:strVal val="visible"/>
                                      </p:to>
                                    </p:set>
                                    <p:animEffect filter="fade" transition="in">
                                      <p:cBhvr>
                                        <p:cTn dur="1000"/>
                                        <p:tgtEl>
                                          <p:spTgt spid="1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2" st="2"/>
                                            </p:txEl>
                                          </p:spTgt>
                                        </p:tgtEl>
                                        <p:attrNameLst>
                                          <p:attrName>style.visibility</p:attrName>
                                        </p:attrNameLst>
                                      </p:cBhvr>
                                      <p:to>
                                        <p:strVal val="visible"/>
                                      </p:to>
                                    </p:set>
                                    <p:animEffect filter="fade" transition="in">
                                      <p:cBhvr>
                                        <p:cTn dur="1000"/>
                                        <p:tgtEl>
                                          <p:spTgt spid="1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3" st="3"/>
                                            </p:txEl>
                                          </p:spTgt>
                                        </p:tgtEl>
                                        <p:attrNameLst>
                                          <p:attrName>style.visibility</p:attrName>
                                        </p:attrNameLst>
                                      </p:cBhvr>
                                      <p:to>
                                        <p:strVal val="visible"/>
                                      </p:to>
                                    </p:set>
                                    <p:animEffect filter="fade" transition="in">
                                      <p:cBhvr>
                                        <p:cTn dur="1000"/>
                                        <p:tgtEl>
                                          <p:spTgt spid="1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4" st="4"/>
                                            </p:txEl>
                                          </p:spTgt>
                                        </p:tgtEl>
                                        <p:attrNameLst>
                                          <p:attrName>style.visibility</p:attrName>
                                        </p:attrNameLst>
                                      </p:cBhvr>
                                      <p:to>
                                        <p:strVal val="visible"/>
                                      </p:to>
                                    </p:set>
                                    <p:animEffect filter="fade" transition="in">
                                      <p:cBhvr>
                                        <p:cTn dur="1000"/>
                                        <p:tgtEl>
                                          <p:spTgt spid="19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57" name="Google Shape;657;p86"/>
          <p:cNvSpPr txBox="1"/>
          <p:nvPr>
            <p:ph idx="1" type="subTitle"/>
          </p:nvPr>
        </p:nvSpPr>
        <p:spPr>
          <a:xfrm>
            <a:off x="1466301" y="81100"/>
            <a:ext cx="65391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8E7CC3"/>
                </a:solidFill>
                <a:latin typeface="EB Garamond"/>
                <a:ea typeface="EB Garamond"/>
                <a:cs typeface="EB Garamond"/>
                <a:sym typeface="EB Garamond"/>
              </a:rPr>
              <a:t>Challenge 1 - Multiple Object with Same Key</a:t>
            </a:r>
            <a:endParaRPr>
              <a:solidFill>
                <a:srgbClr val="8E7CC3"/>
              </a:solidFill>
              <a:latin typeface="EB Garamond"/>
              <a:ea typeface="EB Garamond"/>
              <a:cs typeface="EB Garamond"/>
              <a:sym typeface="EB Garamond"/>
            </a:endParaRPr>
          </a:p>
        </p:txBody>
      </p:sp>
      <p:sp>
        <p:nvSpPr>
          <p:cNvPr id="658" name="Google Shape;658;p86"/>
          <p:cNvSpPr/>
          <p:nvPr/>
        </p:nvSpPr>
        <p:spPr>
          <a:xfrm>
            <a:off x="5859075" y="1565599"/>
            <a:ext cx="1567750" cy="1603263"/>
          </a:xfrm>
          <a:prstGeom prst="flowChartMagneticDisk">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86"/>
          <p:cNvSpPr/>
          <p:nvPr/>
        </p:nvSpPr>
        <p:spPr>
          <a:xfrm>
            <a:off x="1220200" y="2109887"/>
            <a:ext cx="923400" cy="342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a.txt</a:t>
            </a:r>
            <a:endParaRPr/>
          </a:p>
        </p:txBody>
      </p:sp>
      <p:cxnSp>
        <p:nvCxnSpPr>
          <p:cNvPr id="660" name="Google Shape;660;p86"/>
          <p:cNvCxnSpPr/>
          <p:nvPr/>
        </p:nvCxnSpPr>
        <p:spPr>
          <a:xfrm flipH="1" rot="10800000">
            <a:off x="2336975" y="2263937"/>
            <a:ext cx="2877900" cy="10800"/>
          </a:xfrm>
          <a:prstGeom prst="straightConnector1">
            <a:avLst/>
          </a:prstGeom>
          <a:noFill/>
          <a:ln cap="flat" cmpd="sng" w="9525">
            <a:solidFill>
              <a:schemeClr val="dk2"/>
            </a:solidFill>
            <a:prstDash val="solid"/>
            <a:round/>
            <a:headEnd len="med" w="med" type="none"/>
            <a:tailEnd len="med" w="med" type="stealth"/>
          </a:ln>
        </p:spPr>
      </p:cxnSp>
      <p:sp>
        <p:nvSpPr>
          <p:cNvPr id="661" name="Google Shape;661;p86"/>
          <p:cNvSpPr/>
          <p:nvPr/>
        </p:nvSpPr>
        <p:spPr>
          <a:xfrm>
            <a:off x="6181250" y="2369137"/>
            <a:ext cx="923400" cy="342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a.txt</a:t>
            </a:r>
            <a:endParaRPr/>
          </a:p>
        </p:txBody>
      </p:sp>
      <p:sp>
        <p:nvSpPr>
          <p:cNvPr id="662" name="Google Shape;662;p86"/>
          <p:cNvSpPr/>
          <p:nvPr/>
        </p:nvSpPr>
        <p:spPr>
          <a:xfrm>
            <a:off x="1220200" y="2712037"/>
            <a:ext cx="923400" cy="3429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a.txt</a:t>
            </a:r>
            <a:endParaRPr/>
          </a:p>
        </p:txBody>
      </p:sp>
      <p:cxnSp>
        <p:nvCxnSpPr>
          <p:cNvPr id="663" name="Google Shape;663;p86"/>
          <p:cNvCxnSpPr/>
          <p:nvPr/>
        </p:nvCxnSpPr>
        <p:spPr>
          <a:xfrm flipH="1" rot="10800000">
            <a:off x="2381975" y="2878087"/>
            <a:ext cx="2877900" cy="10800"/>
          </a:xfrm>
          <a:prstGeom prst="straightConnector1">
            <a:avLst/>
          </a:prstGeom>
          <a:noFill/>
          <a:ln cap="flat" cmpd="sng" w="9525">
            <a:solidFill>
              <a:schemeClr val="dk2"/>
            </a:solidFill>
            <a:prstDash val="solid"/>
            <a:round/>
            <a:headEnd len="med" w="med" type="none"/>
            <a:tailEnd len="med" w="med" type="stealth"/>
          </a:ln>
        </p:spPr>
      </p:cxnSp>
      <p:sp>
        <p:nvSpPr>
          <p:cNvPr id="664" name="Google Shape;664;p86"/>
          <p:cNvSpPr txBox="1"/>
          <p:nvPr/>
        </p:nvSpPr>
        <p:spPr>
          <a:xfrm>
            <a:off x="6287400" y="3241162"/>
            <a:ext cx="1021200" cy="1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Storage</a:t>
            </a:r>
            <a:endParaRPr/>
          </a:p>
        </p:txBody>
      </p:sp>
      <p:sp>
        <p:nvSpPr>
          <p:cNvPr id="665" name="Google Shape;665;p86"/>
          <p:cNvSpPr txBox="1"/>
          <p:nvPr/>
        </p:nvSpPr>
        <p:spPr>
          <a:xfrm>
            <a:off x="3130400" y="1772212"/>
            <a:ext cx="1646400" cy="1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Store File</a:t>
            </a:r>
            <a:endParaRPr/>
          </a:p>
        </p:txBody>
      </p:sp>
      <p:sp>
        <p:nvSpPr>
          <p:cNvPr id="666" name="Google Shape;666;p86"/>
          <p:cNvSpPr/>
          <p:nvPr/>
        </p:nvSpPr>
        <p:spPr>
          <a:xfrm>
            <a:off x="6181250" y="2335387"/>
            <a:ext cx="923400" cy="3429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a.txt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6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72" name="Google Shape;672;p87"/>
          <p:cNvSpPr txBox="1"/>
          <p:nvPr>
            <p:ph idx="1" type="subTitle"/>
          </p:nvPr>
        </p:nvSpPr>
        <p:spPr>
          <a:xfrm>
            <a:off x="1466301" y="81100"/>
            <a:ext cx="65391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8E7CC3"/>
                </a:solidFill>
                <a:latin typeface="EB Garamond"/>
                <a:ea typeface="EB Garamond"/>
                <a:cs typeface="EB Garamond"/>
                <a:sym typeface="EB Garamond"/>
              </a:rPr>
              <a:t>Challenge 2 - Accidental Deletion of Objects</a:t>
            </a:r>
            <a:endParaRPr>
              <a:solidFill>
                <a:srgbClr val="8E7CC3"/>
              </a:solidFill>
              <a:latin typeface="EB Garamond"/>
              <a:ea typeface="EB Garamond"/>
              <a:cs typeface="EB Garamond"/>
              <a:sym typeface="EB Garamond"/>
            </a:endParaRPr>
          </a:p>
        </p:txBody>
      </p:sp>
      <p:sp>
        <p:nvSpPr>
          <p:cNvPr id="673" name="Google Shape;673;p87"/>
          <p:cNvSpPr/>
          <p:nvPr/>
        </p:nvSpPr>
        <p:spPr>
          <a:xfrm>
            <a:off x="5288600" y="1795007"/>
            <a:ext cx="1567750" cy="1603263"/>
          </a:xfrm>
          <a:prstGeom prst="flowChartMagneticDisk">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4" name="Google Shape;674;p87"/>
          <p:cNvCxnSpPr/>
          <p:nvPr/>
        </p:nvCxnSpPr>
        <p:spPr>
          <a:xfrm flipH="1" rot="10800000">
            <a:off x="2013474" y="2708104"/>
            <a:ext cx="2877900" cy="10800"/>
          </a:xfrm>
          <a:prstGeom prst="straightConnector1">
            <a:avLst/>
          </a:prstGeom>
          <a:noFill/>
          <a:ln cap="flat" cmpd="sng" w="9525">
            <a:solidFill>
              <a:schemeClr val="dk2"/>
            </a:solidFill>
            <a:prstDash val="solid"/>
            <a:round/>
            <a:headEnd len="med" w="med" type="none"/>
            <a:tailEnd len="med" w="med" type="stealth"/>
          </a:ln>
        </p:spPr>
      </p:cxnSp>
      <p:sp>
        <p:nvSpPr>
          <p:cNvPr id="675" name="Google Shape;675;p87"/>
          <p:cNvSpPr/>
          <p:nvPr/>
        </p:nvSpPr>
        <p:spPr>
          <a:xfrm>
            <a:off x="5610775" y="2598544"/>
            <a:ext cx="923400" cy="342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a.txt</a:t>
            </a:r>
            <a:endParaRPr/>
          </a:p>
        </p:txBody>
      </p:sp>
      <p:sp>
        <p:nvSpPr>
          <p:cNvPr id="676" name="Google Shape;676;p87"/>
          <p:cNvSpPr txBox="1"/>
          <p:nvPr/>
        </p:nvSpPr>
        <p:spPr>
          <a:xfrm>
            <a:off x="5716925" y="3470569"/>
            <a:ext cx="1021200" cy="1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Storage</a:t>
            </a:r>
            <a:endParaRPr/>
          </a:p>
        </p:txBody>
      </p:sp>
      <p:sp>
        <p:nvSpPr>
          <p:cNvPr id="677" name="Google Shape;677;p87"/>
          <p:cNvSpPr txBox="1"/>
          <p:nvPr/>
        </p:nvSpPr>
        <p:spPr>
          <a:xfrm>
            <a:off x="2806899" y="2216379"/>
            <a:ext cx="1646400" cy="1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Delete File</a:t>
            </a:r>
            <a:endParaRPr/>
          </a:p>
        </p:txBody>
      </p:sp>
      <p:pic>
        <p:nvPicPr>
          <p:cNvPr id="678" name="Google Shape;678;p87"/>
          <p:cNvPicPr preferRelativeResize="0"/>
          <p:nvPr/>
        </p:nvPicPr>
        <p:blipFill>
          <a:blip r:embed="rId3">
            <a:alphaModFix/>
          </a:blip>
          <a:stretch>
            <a:fillRect/>
          </a:stretch>
        </p:blipFill>
        <p:spPr>
          <a:xfrm>
            <a:off x="1160550" y="2459600"/>
            <a:ext cx="625975" cy="62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67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84" name="Google Shape;684;p88"/>
          <p:cNvSpPr txBox="1"/>
          <p:nvPr>
            <p:ph idx="1" type="subTitle"/>
          </p:nvPr>
        </p:nvSpPr>
        <p:spPr>
          <a:xfrm>
            <a:off x="1466301" y="81100"/>
            <a:ext cx="65391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8E7CC3"/>
                </a:solidFill>
                <a:latin typeface="EB Garamond"/>
                <a:ea typeface="EB Garamond"/>
                <a:cs typeface="EB Garamond"/>
                <a:sym typeface="EB Garamond"/>
              </a:rPr>
              <a:t>         Versioning in Object Storage</a:t>
            </a:r>
            <a:endParaRPr>
              <a:solidFill>
                <a:srgbClr val="8E7CC3"/>
              </a:solidFill>
              <a:latin typeface="EB Garamond"/>
              <a:ea typeface="EB Garamond"/>
              <a:cs typeface="EB Garamond"/>
              <a:sym typeface="EB Garamond"/>
            </a:endParaRPr>
          </a:p>
        </p:txBody>
      </p:sp>
      <p:sp>
        <p:nvSpPr>
          <p:cNvPr id="685" name="Google Shape;685;p88"/>
          <p:cNvSpPr txBox="1"/>
          <p:nvPr/>
        </p:nvSpPr>
        <p:spPr>
          <a:xfrm>
            <a:off x="376200" y="639638"/>
            <a:ext cx="8391600" cy="17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Versioning allows users to keep multiple variants of an object in the same S3 bucket.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You can use versioning to preserve, retrieve, and restore every version of every object stored in your Amazon S3 bucket.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686" name="Google Shape;686;p88"/>
          <p:cNvSpPr/>
          <p:nvPr/>
        </p:nvSpPr>
        <p:spPr>
          <a:xfrm>
            <a:off x="5447575" y="2564709"/>
            <a:ext cx="1567750" cy="1603263"/>
          </a:xfrm>
          <a:prstGeom prst="flowChartMagneticDisk">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88"/>
          <p:cNvSpPr/>
          <p:nvPr/>
        </p:nvSpPr>
        <p:spPr>
          <a:xfrm>
            <a:off x="808700" y="3108996"/>
            <a:ext cx="923400" cy="342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a.txt</a:t>
            </a:r>
            <a:endParaRPr/>
          </a:p>
        </p:txBody>
      </p:sp>
      <p:cxnSp>
        <p:nvCxnSpPr>
          <p:cNvPr id="688" name="Google Shape;688;p88"/>
          <p:cNvCxnSpPr/>
          <p:nvPr/>
        </p:nvCxnSpPr>
        <p:spPr>
          <a:xfrm flipH="1" rot="10800000">
            <a:off x="1925475" y="3263046"/>
            <a:ext cx="2877900" cy="10800"/>
          </a:xfrm>
          <a:prstGeom prst="straightConnector1">
            <a:avLst/>
          </a:prstGeom>
          <a:noFill/>
          <a:ln cap="flat" cmpd="sng" w="9525">
            <a:solidFill>
              <a:schemeClr val="dk2"/>
            </a:solidFill>
            <a:prstDash val="solid"/>
            <a:round/>
            <a:headEnd len="med" w="med" type="none"/>
            <a:tailEnd len="med" w="med" type="stealth"/>
          </a:ln>
        </p:spPr>
      </p:cxnSp>
      <p:sp>
        <p:nvSpPr>
          <p:cNvPr id="689" name="Google Shape;689;p88"/>
          <p:cNvSpPr/>
          <p:nvPr/>
        </p:nvSpPr>
        <p:spPr>
          <a:xfrm>
            <a:off x="5769750" y="3172871"/>
            <a:ext cx="923400" cy="342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a.txt</a:t>
            </a:r>
            <a:endParaRPr/>
          </a:p>
        </p:txBody>
      </p:sp>
      <p:sp>
        <p:nvSpPr>
          <p:cNvPr id="690" name="Google Shape;690;p88"/>
          <p:cNvSpPr/>
          <p:nvPr/>
        </p:nvSpPr>
        <p:spPr>
          <a:xfrm>
            <a:off x="808700" y="3711146"/>
            <a:ext cx="923400" cy="3429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a.txt</a:t>
            </a:r>
            <a:endParaRPr/>
          </a:p>
        </p:txBody>
      </p:sp>
      <p:cxnSp>
        <p:nvCxnSpPr>
          <p:cNvPr id="691" name="Google Shape;691;p88"/>
          <p:cNvCxnSpPr/>
          <p:nvPr/>
        </p:nvCxnSpPr>
        <p:spPr>
          <a:xfrm flipH="1" rot="10800000">
            <a:off x="1970475" y="3877196"/>
            <a:ext cx="2877900" cy="10800"/>
          </a:xfrm>
          <a:prstGeom prst="straightConnector1">
            <a:avLst/>
          </a:prstGeom>
          <a:noFill/>
          <a:ln cap="flat" cmpd="sng" w="9525">
            <a:solidFill>
              <a:schemeClr val="dk2"/>
            </a:solidFill>
            <a:prstDash val="solid"/>
            <a:round/>
            <a:headEnd len="med" w="med" type="none"/>
            <a:tailEnd len="med" w="med" type="stealth"/>
          </a:ln>
        </p:spPr>
      </p:cxnSp>
      <p:sp>
        <p:nvSpPr>
          <p:cNvPr id="692" name="Google Shape;692;p88"/>
          <p:cNvSpPr txBox="1"/>
          <p:nvPr/>
        </p:nvSpPr>
        <p:spPr>
          <a:xfrm>
            <a:off x="5875900" y="4240271"/>
            <a:ext cx="1021200" cy="1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Storage</a:t>
            </a:r>
            <a:endParaRPr/>
          </a:p>
        </p:txBody>
      </p:sp>
      <p:sp>
        <p:nvSpPr>
          <p:cNvPr id="693" name="Google Shape;693;p88"/>
          <p:cNvSpPr/>
          <p:nvPr/>
        </p:nvSpPr>
        <p:spPr>
          <a:xfrm>
            <a:off x="5769750" y="3659185"/>
            <a:ext cx="923400" cy="3429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a.txt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99" name="Google Shape;699;p89"/>
          <p:cNvSpPr txBox="1"/>
          <p:nvPr>
            <p:ph idx="1" type="subTitle"/>
          </p:nvPr>
        </p:nvSpPr>
        <p:spPr>
          <a:xfrm>
            <a:off x="1466301" y="81100"/>
            <a:ext cx="65391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8E7CC3"/>
                </a:solidFill>
                <a:latin typeface="EB Garamond"/>
                <a:ea typeface="EB Garamond"/>
                <a:cs typeface="EB Garamond"/>
                <a:sym typeface="EB Garamond"/>
              </a:rPr>
              <a:t>       Important Pointers for Versioning</a:t>
            </a:r>
            <a:endParaRPr>
              <a:solidFill>
                <a:srgbClr val="8E7CC3"/>
              </a:solidFill>
              <a:latin typeface="EB Garamond"/>
              <a:ea typeface="EB Garamond"/>
              <a:cs typeface="EB Garamond"/>
              <a:sym typeface="EB Garamond"/>
            </a:endParaRPr>
          </a:p>
        </p:txBody>
      </p:sp>
      <p:sp>
        <p:nvSpPr>
          <p:cNvPr id="700" name="Google Shape;700;p89"/>
          <p:cNvSpPr txBox="1"/>
          <p:nvPr/>
        </p:nvSpPr>
        <p:spPr>
          <a:xfrm>
            <a:off x="258600" y="830075"/>
            <a:ext cx="8309700" cy="38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Once you version enable a bucket, it can never return to an unversioned state. You can, however, suspend versioning on that bucket.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 versioning state applies to all (never some) of the objects in that bucket.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701" name="Google Shape;701;p89"/>
          <p:cNvPicPr preferRelativeResize="0"/>
          <p:nvPr/>
        </p:nvPicPr>
        <p:blipFill>
          <a:blip r:embed="rId3">
            <a:alphaModFix/>
          </a:blip>
          <a:stretch>
            <a:fillRect/>
          </a:stretch>
        </p:blipFill>
        <p:spPr>
          <a:xfrm>
            <a:off x="3554525" y="2826325"/>
            <a:ext cx="1371600" cy="1409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90"/>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S3 Transfer Acceleration</a:t>
            </a:r>
            <a:endParaRPr sz="4800">
              <a:solidFill>
                <a:srgbClr val="666666"/>
              </a:solidFill>
              <a:latin typeface="EB Garamond"/>
              <a:ea typeface="EB Garamond"/>
              <a:cs typeface="EB Garamond"/>
              <a:sym typeface="EB Garamond"/>
            </a:endParaRPr>
          </a:p>
        </p:txBody>
      </p:sp>
      <p:sp>
        <p:nvSpPr>
          <p:cNvPr id="707" name="Google Shape;707;p90"/>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Least Latencies</a:t>
            </a:r>
            <a:endParaRPr>
              <a:solidFill>
                <a:srgbClr val="FF7A00"/>
              </a:solidFill>
              <a:latin typeface="EB Garamond"/>
              <a:ea typeface="EB Garamond"/>
              <a:cs typeface="EB Garamond"/>
              <a:sym typeface="EB Garamond"/>
            </a:endParaRPr>
          </a:p>
        </p:txBody>
      </p:sp>
      <p:cxnSp>
        <p:nvCxnSpPr>
          <p:cNvPr id="708" name="Google Shape;708;p90"/>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709" name="Google Shape;709;p90"/>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91"/>
          <p:cNvSpPr txBox="1"/>
          <p:nvPr>
            <p:ph idx="1" type="subTitle"/>
          </p:nvPr>
        </p:nvSpPr>
        <p:spPr>
          <a:xfrm>
            <a:off x="-128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Overview of S3 Transfer Acceleration</a:t>
            </a:r>
            <a:endParaRPr>
              <a:solidFill>
                <a:srgbClr val="FF7A00"/>
              </a:solidFill>
              <a:latin typeface="EB Garamond"/>
              <a:ea typeface="EB Garamond"/>
              <a:cs typeface="EB Garamond"/>
              <a:sym typeface="EB Garamond"/>
            </a:endParaRPr>
          </a:p>
        </p:txBody>
      </p:sp>
      <p:sp>
        <p:nvSpPr>
          <p:cNvPr id="715" name="Google Shape;715;p91"/>
          <p:cNvSpPr txBox="1"/>
          <p:nvPr/>
        </p:nvSpPr>
        <p:spPr>
          <a:xfrm>
            <a:off x="317075" y="331624"/>
            <a:ext cx="8115300" cy="15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S3 Transfer Acceleration allows users to accelerate data uploads from all over the world to centralized S3 bucket.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 transfers are accelerated by routing data to the closest edge location.</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716" name="Google Shape;716;p91"/>
          <p:cNvPicPr preferRelativeResize="0"/>
          <p:nvPr/>
        </p:nvPicPr>
        <p:blipFill>
          <a:blip r:embed="rId3">
            <a:alphaModFix/>
          </a:blip>
          <a:stretch>
            <a:fillRect/>
          </a:stretch>
        </p:blipFill>
        <p:spPr>
          <a:xfrm>
            <a:off x="3458813" y="2575948"/>
            <a:ext cx="607625" cy="607625"/>
          </a:xfrm>
          <a:prstGeom prst="rect">
            <a:avLst/>
          </a:prstGeom>
          <a:noFill/>
          <a:ln>
            <a:noFill/>
          </a:ln>
        </p:spPr>
      </p:pic>
      <p:pic>
        <p:nvPicPr>
          <p:cNvPr id="717" name="Google Shape;717;p91"/>
          <p:cNvPicPr preferRelativeResize="0"/>
          <p:nvPr/>
        </p:nvPicPr>
        <p:blipFill>
          <a:blip r:embed="rId4">
            <a:alphaModFix/>
          </a:blip>
          <a:stretch>
            <a:fillRect/>
          </a:stretch>
        </p:blipFill>
        <p:spPr>
          <a:xfrm>
            <a:off x="6147463" y="2462802"/>
            <a:ext cx="833900" cy="833900"/>
          </a:xfrm>
          <a:prstGeom prst="rect">
            <a:avLst/>
          </a:prstGeom>
          <a:noFill/>
          <a:ln>
            <a:noFill/>
          </a:ln>
        </p:spPr>
      </p:pic>
      <p:pic>
        <p:nvPicPr>
          <p:cNvPr id="718" name="Google Shape;718;p91"/>
          <p:cNvPicPr preferRelativeResize="0"/>
          <p:nvPr/>
        </p:nvPicPr>
        <p:blipFill>
          <a:blip r:embed="rId5">
            <a:alphaModFix/>
          </a:blip>
          <a:stretch>
            <a:fillRect/>
          </a:stretch>
        </p:blipFill>
        <p:spPr>
          <a:xfrm>
            <a:off x="1390563" y="3499425"/>
            <a:ext cx="607625" cy="607625"/>
          </a:xfrm>
          <a:prstGeom prst="rect">
            <a:avLst/>
          </a:prstGeom>
          <a:noFill/>
          <a:ln>
            <a:noFill/>
          </a:ln>
        </p:spPr>
      </p:pic>
      <p:sp>
        <p:nvSpPr>
          <p:cNvPr id="719" name="Google Shape;719;p91"/>
          <p:cNvSpPr txBox="1"/>
          <p:nvPr/>
        </p:nvSpPr>
        <p:spPr>
          <a:xfrm>
            <a:off x="2997338" y="3273150"/>
            <a:ext cx="161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CloudFront Edge</a:t>
            </a:r>
            <a:endParaRPr/>
          </a:p>
        </p:txBody>
      </p:sp>
      <p:sp>
        <p:nvSpPr>
          <p:cNvPr id="720" name="Google Shape;720;p91"/>
          <p:cNvSpPr txBox="1"/>
          <p:nvPr/>
        </p:nvSpPr>
        <p:spPr>
          <a:xfrm>
            <a:off x="1451968" y="4152900"/>
            <a:ext cx="70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User</a:t>
            </a:r>
            <a:endParaRPr/>
          </a:p>
        </p:txBody>
      </p:sp>
      <p:sp>
        <p:nvSpPr>
          <p:cNvPr id="721" name="Google Shape;721;p91"/>
          <p:cNvSpPr txBox="1"/>
          <p:nvPr/>
        </p:nvSpPr>
        <p:spPr>
          <a:xfrm>
            <a:off x="6000535" y="3273150"/>
            <a:ext cx="122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S3 Bucket</a:t>
            </a:r>
            <a:endParaRPr/>
          </a:p>
        </p:txBody>
      </p:sp>
      <p:cxnSp>
        <p:nvCxnSpPr>
          <p:cNvPr id="722" name="Google Shape;722;p91"/>
          <p:cNvCxnSpPr>
            <a:stCxn id="718" idx="3"/>
          </p:cNvCxnSpPr>
          <p:nvPr/>
        </p:nvCxnSpPr>
        <p:spPr>
          <a:xfrm flipH="1" rot="10800000">
            <a:off x="1998187" y="2880137"/>
            <a:ext cx="1187400" cy="923100"/>
          </a:xfrm>
          <a:prstGeom prst="straightConnector1">
            <a:avLst/>
          </a:prstGeom>
          <a:noFill/>
          <a:ln cap="flat" cmpd="sng" w="9525">
            <a:solidFill>
              <a:schemeClr val="dk2"/>
            </a:solidFill>
            <a:prstDash val="solid"/>
            <a:round/>
            <a:headEnd len="med" w="med" type="none"/>
            <a:tailEnd len="med" w="med" type="stealth"/>
          </a:ln>
        </p:spPr>
      </p:cxnSp>
      <p:cxnSp>
        <p:nvCxnSpPr>
          <p:cNvPr id="723" name="Google Shape;723;p91"/>
          <p:cNvCxnSpPr>
            <a:endCxn id="717" idx="1"/>
          </p:cNvCxnSpPr>
          <p:nvPr/>
        </p:nvCxnSpPr>
        <p:spPr>
          <a:xfrm>
            <a:off x="4066363" y="2878852"/>
            <a:ext cx="2081100" cy="900"/>
          </a:xfrm>
          <a:prstGeom prst="straightConnector1">
            <a:avLst/>
          </a:prstGeom>
          <a:noFill/>
          <a:ln cap="flat" cmpd="sng" w="9525">
            <a:solidFill>
              <a:schemeClr val="dk2"/>
            </a:solidFill>
            <a:prstDash val="solid"/>
            <a:round/>
            <a:headEnd len="med" w="med" type="none"/>
            <a:tailEnd len="med" w="med" type="stealth"/>
          </a:ln>
        </p:spPr>
      </p:cxnSp>
      <p:cxnSp>
        <p:nvCxnSpPr>
          <p:cNvPr id="724" name="Google Shape;724;p91"/>
          <p:cNvCxnSpPr>
            <a:stCxn id="720" idx="3"/>
          </p:cNvCxnSpPr>
          <p:nvPr/>
        </p:nvCxnSpPr>
        <p:spPr>
          <a:xfrm>
            <a:off x="2161168" y="4353000"/>
            <a:ext cx="968100" cy="491400"/>
          </a:xfrm>
          <a:prstGeom prst="straightConnector1">
            <a:avLst/>
          </a:prstGeom>
          <a:noFill/>
          <a:ln cap="flat" cmpd="sng" w="9525">
            <a:solidFill>
              <a:schemeClr val="dk2"/>
            </a:solidFill>
            <a:prstDash val="solid"/>
            <a:round/>
            <a:headEnd len="med" w="med" type="none"/>
            <a:tailEnd len="med" w="med" type="none"/>
          </a:ln>
        </p:spPr>
      </p:cxnSp>
      <p:cxnSp>
        <p:nvCxnSpPr>
          <p:cNvPr id="725" name="Google Shape;725;p91"/>
          <p:cNvCxnSpPr/>
          <p:nvPr/>
        </p:nvCxnSpPr>
        <p:spPr>
          <a:xfrm flipH="1" rot="10800000">
            <a:off x="3129263" y="4346250"/>
            <a:ext cx="991200" cy="504900"/>
          </a:xfrm>
          <a:prstGeom prst="straightConnector1">
            <a:avLst/>
          </a:prstGeom>
          <a:noFill/>
          <a:ln cap="flat" cmpd="sng" w="9525">
            <a:solidFill>
              <a:schemeClr val="dk2"/>
            </a:solidFill>
            <a:prstDash val="solid"/>
            <a:round/>
            <a:headEnd len="med" w="med" type="none"/>
            <a:tailEnd len="med" w="med" type="none"/>
          </a:ln>
        </p:spPr>
      </p:cxnSp>
      <p:cxnSp>
        <p:nvCxnSpPr>
          <p:cNvPr id="726" name="Google Shape;726;p91"/>
          <p:cNvCxnSpPr/>
          <p:nvPr/>
        </p:nvCxnSpPr>
        <p:spPr>
          <a:xfrm>
            <a:off x="4134575" y="4357950"/>
            <a:ext cx="1234500" cy="477000"/>
          </a:xfrm>
          <a:prstGeom prst="straightConnector1">
            <a:avLst/>
          </a:prstGeom>
          <a:noFill/>
          <a:ln cap="flat" cmpd="sng" w="9525">
            <a:solidFill>
              <a:schemeClr val="dk2"/>
            </a:solidFill>
            <a:prstDash val="solid"/>
            <a:round/>
            <a:headEnd len="med" w="med" type="none"/>
            <a:tailEnd len="med" w="med" type="none"/>
          </a:ln>
        </p:spPr>
      </p:cxnSp>
      <p:cxnSp>
        <p:nvCxnSpPr>
          <p:cNvPr id="727" name="Google Shape;727;p91"/>
          <p:cNvCxnSpPr/>
          <p:nvPr/>
        </p:nvCxnSpPr>
        <p:spPr>
          <a:xfrm flipH="1" rot="10800000">
            <a:off x="5383188" y="4330000"/>
            <a:ext cx="654600" cy="504900"/>
          </a:xfrm>
          <a:prstGeom prst="straightConnector1">
            <a:avLst/>
          </a:prstGeom>
          <a:noFill/>
          <a:ln cap="flat" cmpd="sng" w="9525">
            <a:solidFill>
              <a:schemeClr val="dk2"/>
            </a:solidFill>
            <a:prstDash val="solid"/>
            <a:round/>
            <a:headEnd len="med" w="med" type="none"/>
            <a:tailEnd len="med" w="med" type="none"/>
          </a:ln>
        </p:spPr>
      </p:cxnSp>
      <p:cxnSp>
        <p:nvCxnSpPr>
          <p:cNvPr id="728" name="Google Shape;728;p91"/>
          <p:cNvCxnSpPr/>
          <p:nvPr/>
        </p:nvCxnSpPr>
        <p:spPr>
          <a:xfrm>
            <a:off x="6047163" y="4329900"/>
            <a:ext cx="748200" cy="533100"/>
          </a:xfrm>
          <a:prstGeom prst="straightConnector1">
            <a:avLst/>
          </a:prstGeom>
          <a:noFill/>
          <a:ln cap="flat" cmpd="sng" w="9525">
            <a:solidFill>
              <a:schemeClr val="dk2"/>
            </a:solidFill>
            <a:prstDash val="solid"/>
            <a:round/>
            <a:headEnd len="med" w="med" type="none"/>
            <a:tailEnd len="med" w="med" type="none"/>
          </a:ln>
        </p:spPr>
      </p:cxnSp>
      <p:cxnSp>
        <p:nvCxnSpPr>
          <p:cNvPr id="729" name="Google Shape;729;p91"/>
          <p:cNvCxnSpPr>
            <a:stCxn id="721" idx="2"/>
          </p:cNvCxnSpPr>
          <p:nvPr/>
        </p:nvCxnSpPr>
        <p:spPr>
          <a:xfrm>
            <a:off x="6611185" y="3673350"/>
            <a:ext cx="202800" cy="1217700"/>
          </a:xfrm>
          <a:prstGeom prst="straightConnector1">
            <a:avLst/>
          </a:prstGeom>
          <a:noFill/>
          <a:ln cap="flat" cmpd="sng" w="9525">
            <a:solidFill>
              <a:schemeClr val="dk2"/>
            </a:solidFill>
            <a:prstDash val="solid"/>
            <a:round/>
            <a:headEnd len="med" w="med" type="stealth"/>
            <a:tailEnd len="med" w="med" type="none"/>
          </a:ln>
        </p:spPr>
      </p:cxnSp>
      <p:sp>
        <p:nvSpPr>
          <p:cNvPr id="730" name="Google Shape;730;p91"/>
          <p:cNvSpPr txBox="1"/>
          <p:nvPr/>
        </p:nvSpPr>
        <p:spPr>
          <a:xfrm>
            <a:off x="3484438" y="4668475"/>
            <a:ext cx="161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Direct S3 Upload</a:t>
            </a:r>
            <a:endParaRPr/>
          </a:p>
        </p:txBody>
      </p:sp>
      <p:sp>
        <p:nvSpPr>
          <p:cNvPr id="731" name="Google Shape;731;p91"/>
          <p:cNvSpPr txBox="1"/>
          <p:nvPr/>
        </p:nvSpPr>
        <p:spPr>
          <a:xfrm>
            <a:off x="4253750" y="2462800"/>
            <a:ext cx="170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Optimized Network</a:t>
            </a:r>
            <a:endParaRPr/>
          </a:p>
        </p:txBody>
      </p:sp>
      <p:sp>
        <p:nvSpPr>
          <p:cNvPr id="732" name="Google Shape;732;p91"/>
          <p:cNvSpPr txBox="1"/>
          <p:nvPr/>
        </p:nvSpPr>
        <p:spPr>
          <a:xfrm>
            <a:off x="1937888" y="2806563"/>
            <a:ext cx="130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STA Path</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2"/>
          <p:cNvSpPr txBox="1"/>
          <p:nvPr>
            <p:ph idx="1" type="subTitle"/>
          </p:nvPr>
        </p:nvSpPr>
        <p:spPr>
          <a:xfrm>
            <a:off x="154050" y="145200"/>
            <a:ext cx="86124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Edge Locations</a:t>
            </a:r>
            <a:endParaRPr>
              <a:solidFill>
                <a:srgbClr val="FF7A00"/>
              </a:solidFill>
              <a:latin typeface="EB Garamond"/>
              <a:ea typeface="EB Garamond"/>
              <a:cs typeface="EB Garamond"/>
              <a:sym typeface="EB Garamond"/>
            </a:endParaRPr>
          </a:p>
        </p:txBody>
      </p:sp>
      <p:sp>
        <p:nvSpPr>
          <p:cNvPr id="738" name="Google Shape;738;p92"/>
          <p:cNvSpPr/>
          <p:nvPr/>
        </p:nvSpPr>
        <p:spPr>
          <a:xfrm>
            <a:off x="5250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800px-BlankMap-FlatWorld6.svg_.png" id="739" name="Google Shape;739;p92"/>
          <p:cNvPicPr preferRelativeResize="0"/>
          <p:nvPr/>
        </p:nvPicPr>
        <p:blipFill>
          <a:blip r:embed="rId3">
            <a:alphaModFix/>
          </a:blip>
          <a:stretch>
            <a:fillRect/>
          </a:stretch>
        </p:blipFill>
        <p:spPr>
          <a:xfrm>
            <a:off x="672163" y="804000"/>
            <a:ext cx="7377932" cy="3744300"/>
          </a:xfrm>
          <a:prstGeom prst="rect">
            <a:avLst/>
          </a:prstGeom>
          <a:noFill/>
          <a:ln>
            <a:noFill/>
          </a:ln>
        </p:spPr>
      </p:pic>
      <p:pic>
        <p:nvPicPr>
          <p:cNvPr descr="user3.png" id="740" name="Google Shape;740;p92"/>
          <p:cNvPicPr preferRelativeResize="0"/>
          <p:nvPr/>
        </p:nvPicPr>
        <p:blipFill>
          <a:blip r:embed="rId4">
            <a:alphaModFix/>
          </a:blip>
          <a:stretch>
            <a:fillRect/>
          </a:stretch>
        </p:blipFill>
        <p:spPr>
          <a:xfrm>
            <a:off x="6840128" y="3194231"/>
            <a:ext cx="389925" cy="389925"/>
          </a:xfrm>
          <a:prstGeom prst="rect">
            <a:avLst/>
          </a:prstGeom>
          <a:noFill/>
          <a:ln>
            <a:noFill/>
          </a:ln>
        </p:spPr>
      </p:pic>
      <p:pic>
        <p:nvPicPr>
          <p:cNvPr descr="user2.png" id="741" name="Google Shape;741;p92"/>
          <p:cNvPicPr preferRelativeResize="0"/>
          <p:nvPr/>
        </p:nvPicPr>
        <p:blipFill>
          <a:blip r:embed="rId5">
            <a:alphaModFix/>
          </a:blip>
          <a:stretch>
            <a:fillRect/>
          </a:stretch>
        </p:blipFill>
        <p:spPr>
          <a:xfrm>
            <a:off x="3047177" y="3291950"/>
            <a:ext cx="492529" cy="473825"/>
          </a:xfrm>
          <a:prstGeom prst="rect">
            <a:avLst/>
          </a:prstGeom>
          <a:noFill/>
          <a:ln>
            <a:noFill/>
          </a:ln>
        </p:spPr>
      </p:pic>
      <p:pic>
        <p:nvPicPr>
          <p:cNvPr descr="user1.png" id="742" name="Google Shape;742;p92"/>
          <p:cNvPicPr preferRelativeResize="0"/>
          <p:nvPr/>
        </p:nvPicPr>
        <p:blipFill>
          <a:blip r:embed="rId6">
            <a:alphaModFix/>
          </a:blip>
          <a:stretch>
            <a:fillRect/>
          </a:stretch>
        </p:blipFill>
        <p:spPr>
          <a:xfrm>
            <a:off x="2251378" y="1470635"/>
            <a:ext cx="479900" cy="473825"/>
          </a:xfrm>
          <a:prstGeom prst="rect">
            <a:avLst/>
          </a:prstGeom>
          <a:noFill/>
          <a:ln>
            <a:noFill/>
          </a:ln>
        </p:spPr>
      </p:pic>
      <p:cxnSp>
        <p:nvCxnSpPr>
          <p:cNvPr id="743" name="Google Shape;743;p92"/>
          <p:cNvCxnSpPr>
            <a:stCxn id="742" idx="3"/>
            <a:endCxn id="744" idx="1"/>
          </p:cNvCxnSpPr>
          <p:nvPr/>
        </p:nvCxnSpPr>
        <p:spPr>
          <a:xfrm flipH="1" rot="10800000">
            <a:off x="2731277" y="1620547"/>
            <a:ext cx="1764300" cy="87000"/>
          </a:xfrm>
          <a:prstGeom prst="straightConnector1">
            <a:avLst/>
          </a:prstGeom>
          <a:noFill/>
          <a:ln cap="flat" cmpd="sng" w="19050">
            <a:solidFill>
              <a:srgbClr val="CC0000"/>
            </a:solidFill>
            <a:prstDash val="solid"/>
            <a:round/>
            <a:headEnd len="med" w="med" type="none"/>
            <a:tailEnd len="med" w="med" type="stealth"/>
          </a:ln>
        </p:spPr>
      </p:cxnSp>
      <p:cxnSp>
        <p:nvCxnSpPr>
          <p:cNvPr id="745" name="Google Shape;745;p92"/>
          <p:cNvCxnSpPr>
            <a:endCxn id="744" idx="2"/>
          </p:cNvCxnSpPr>
          <p:nvPr/>
        </p:nvCxnSpPr>
        <p:spPr>
          <a:xfrm flipH="1" rot="10800000">
            <a:off x="3298462" y="1866675"/>
            <a:ext cx="1443300" cy="1341000"/>
          </a:xfrm>
          <a:prstGeom prst="straightConnector1">
            <a:avLst/>
          </a:prstGeom>
          <a:noFill/>
          <a:ln cap="flat" cmpd="sng" w="19050">
            <a:solidFill>
              <a:srgbClr val="CC0000"/>
            </a:solidFill>
            <a:prstDash val="solid"/>
            <a:round/>
            <a:headEnd len="med" w="med" type="none"/>
            <a:tailEnd len="med" w="med" type="stealth"/>
          </a:ln>
        </p:spPr>
      </p:cxnSp>
      <p:cxnSp>
        <p:nvCxnSpPr>
          <p:cNvPr id="746" name="Google Shape;746;p92"/>
          <p:cNvCxnSpPr>
            <a:endCxn id="744" idx="3"/>
          </p:cNvCxnSpPr>
          <p:nvPr/>
        </p:nvCxnSpPr>
        <p:spPr>
          <a:xfrm rot="10800000">
            <a:off x="4988025" y="1620412"/>
            <a:ext cx="1852200" cy="1516200"/>
          </a:xfrm>
          <a:prstGeom prst="straightConnector1">
            <a:avLst/>
          </a:prstGeom>
          <a:noFill/>
          <a:ln cap="flat" cmpd="sng" w="19050">
            <a:solidFill>
              <a:srgbClr val="CC0000"/>
            </a:solidFill>
            <a:prstDash val="solid"/>
            <a:round/>
            <a:headEnd len="med" w="med" type="none"/>
            <a:tailEnd len="med" w="med" type="stealth"/>
          </a:ln>
        </p:spPr>
      </p:cxnSp>
      <p:pic>
        <p:nvPicPr>
          <p:cNvPr id="744" name="Google Shape;744;p92"/>
          <p:cNvPicPr preferRelativeResize="0"/>
          <p:nvPr/>
        </p:nvPicPr>
        <p:blipFill>
          <a:blip r:embed="rId7">
            <a:alphaModFix/>
          </a:blip>
          <a:stretch>
            <a:fillRect/>
          </a:stretch>
        </p:blipFill>
        <p:spPr>
          <a:xfrm>
            <a:off x="4495500" y="1374150"/>
            <a:ext cx="492525" cy="492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par>
                                <p:cTn fill="hold" nodeType="with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93"/>
          <p:cNvSpPr txBox="1"/>
          <p:nvPr>
            <p:ph idx="1" type="subTitle"/>
          </p:nvPr>
        </p:nvSpPr>
        <p:spPr>
          <a:xfrm>
            <a:off x="154050" y="145200"/>
            <a:ext cx="86124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S3 Transfer Acceleration</a:t>
            </a:r>
            <a:endParaRPr>
              <a:solidFill>
                <a:srgbClr val="FF7A00"/>
              </a:solidFill>
              <a:latin typeface="EB Garamond"/>
              <a:ea typeface="EB Garamond"/>
              <a:cs typeface="EB Garamond"/>
              <a:sym typeface="EB Garamond"/>
            </a:endParaRPr>
          </a:p>
        </p:txBody>
      </p:sp>
      <p:sp>
        <p:nvSpPr>
          <p:cNvPr id="752" name="Google Shape;752;p93"/>
          <p:cNvSpPr/>
          <p:nvPr/>
        </p:nvSpPr>
        <p:spPr>
          <a:xfrm>
            <a:off x="5250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800px-BlankMap-FlatWorld6.svg_.png" id="753" name="Google Shape;753;p93"/>
          <p:cNvPicPr preferRelativeResize="0"/>
          <p:nvPr/>
        </p:nvPicPr>
        <p:blipFill>
          <a:blip r:embed="rId3">
            <a:alphaModFix/>
          </a:blip>
          <a:stretch>
            <a:fillRect/>
          </a:stretch>
        </p:blipFill>
        <p:spPr>
          <a:xfrm>
            <a:off x="672163" y="804000"/>
            <a:ext cx="7377932" cy="3744300"/>
          </a:xfrm>
          <a:prstGeom prst="rect">
            <a:avLst/>
          </a:prstGeom>
          <a:noFill/>
          <a:ln>
            <a:noFill/>
          </a:ln>
        </p:spPr>
      </p:pic>
      <p:pic>
        <p:nvPicPr>
          <p:cNvPr descr="user3.png" id="754" name="Google Shape;754;p93"/>
          <p:cNvPicPr preferRelativeResize="0"/>
          <p:nvPr/>
        </p:nvPicPr>
        <p:blipFill>
          <a:blip r:embed="rId4">
            <a:alphaModFix/>
          </a:blip>
          <a:stretch>
            <a:fillRect/>
          </a:stretch>
        </p:blipFill>
        <p:spPr>
          <a:xfrm>
            <a:off x="6840128" y="3194231"/>
            <a:ext cx="389925" cy="389925"/>
          </a:xfrm>
          <a:prstGeom prst="rect">
            <a:avLst/>
          </a:prstGeom>
          <a:noFill/>
          <a:ln>
            <a:noFill/>
          </a:ln>
        </p:spPr>
      </p:pic>
      <p:pic>
        <p:nvPicPr>
          <p:cNvPr descr="user2.png" id="755" name="Google Shape;755;p93"/>
          <p:cNvPicPr preferRelativeResize="0"/>
          <p:nvPr/>
        </p:nvPicPr>
        <p:blipFill>
          <a:blip r:embed="rId5">
            <a:alphaModFix/>
          </a:blip>
          <a:stretch>
            <a:fillRect/>
          </a:stretch>
        </p:blipFill>
        <p:spPr>
          <a:xfrm>
            <a:off x="3047177" y="3291975"/>
            <a:ext cx="492529" cy="473825"/>
          </a:xfrm>
          <a:prstGeom prst="rect">
            <a:avLst/>
          </a:prstGeom>
          <a:noFill/>
          <a:ln>
            <a:noFill/>
          </a:ln>
        </p:spPr>
      </p:pic>
      <p:pic>
        <p:nvPicPr>
          <p:cNvPr descr="user1.png" id="756" name="Google Shape;756;p93"/>
          <p:cNvPicPr preferRelativeResize="0"/>
          <p:nvPr/>
        </p:nvPicPr>
        <p:blipFill>
          <a:blip r:embed="rId6">
            <a:alphaModFix/>
          </a:blip>
          <a:stretch>
            <a:fillRect/>
          </a:stretch>
        </p:blipFill>
        <p:spPr>
          <a:xfrm>
            <a:off x="2251378" y="1470635"/>
            <a:ext cx="479900" cy="473825"/>
          </a:xfrm>
          <a:prstGeom prst="rect">
            <a:avLst/>
          </a:prstGeom>
          <a:noFill/>
          <a:ln>
            <a:noFill/>
          </a:ln>
        </p:spPr>
      </p:pic>
      <p:cxnSp>
        <p:nvCxnSpPr>
          <p:cNvPr id="757" name="Google Shape;757;p93"/>
          <p:cNvCxnSpPr>
            <a:stCxn id="756" idx="2"/>
            <a:endCxn id="758" idx="0"/>
          </p:cNvCxnSpPr>
          <p:nvPr/>
        </p:nvCxnSpPr>
        <p:spPr>
          <a:xfrm>
            <a:off x="2491327" y="1944460"/>
            <a:ext cx="366000" cy="719100"/>
          </a:xfrm>
          <a:prstGeom prst="straightConnector1">
            <a:avLst/>
          </a:prstGeom>
          <a:noFill/>
          <a:ln cap="flat" cmpd="sng" w="19050">
            <a:solidFill>
              <a:srgbClr val="CC0000"/>
            </a:solidFill>
            <a:prstDash val="solid"/>
            <a:round/>
            <a:headEnd len="med" w="med" type="none"/>
            <a:tailEnd len="med" w="med" type="stealth"/>
          </a:ln>
        </p:spPr>
      </p:cxnSp>
      <p:cxnSp>
        <p:nvCxnSpPr>
          <p:cNvPr id="759" name="Google Shape;759;p93"/>
          <p:cNvCxnSpPr>
            <a:endCxn id="758" idx="2"/>
          </p:cNvCxnSpPr>
          <p:nvPr/>
        </p:nvCxnSpPr>
        <p:spPr>
          <a:xfrm rot="10800000">
            <a:off x="2857225" y="3089218"/>
            <a:ext cx="441300" cy="118500"/>
          </a:xfrm>
          <a:prstGeom prst="straightConnector1">
            <a:avLst/>
          </a:prstGeom>
          <a:noFill/>
          <a:ln cap="flat" cmpd="sng" w="19050">
            <a:solidFill>
              <a:srgbClr val="CC0000"/>
            </a:solidFill>
            <a:prstDash val="solid"/>
            <a:round/>
            <a:headEnd len="med" w="med" type="none"/>
            <a:tailEnd len="med" w="med" type="stealth"/>
          </a:ln>
        </p:spPr>
      </p:cxnSp>
      <p:cxnSp>
        <p:nvCxnSpPr>
          <p:cNvPr id="760" name="Google Shape;760;p93"/>
          <p:cNvCxnSpPr>
            <a:endCxn id="761" idx="2"/>
          </p:cNvCxnSpPr>
          <p:nvPr/>
        </p:nvCxnSpPr>
        <p:spPr>
          <a:xfrm rot="10800000">
            <a:off x="6405550" y="2591318"/>
            <a:ext cx="434700" cy="545400"/>
          </a:xfrm>
          <a:prstGeom prst="straightConnector1">
            <a:avLst/>
          </a:prstGeom>
          <a:noFill/>
          <a:ln cap="flat" cmpd="sng" w="19050">
            <a:solidFill>
              <a:srgbClr val="CC0000"/>
            </a:solidFill>
            <a:prstDash val="solid"/>
            <a:round/>
            <a:headEnd len="med" w="med" type="none"/>
            <a:tailEnd len="med" w="med" type="stealth"/>
          </a:ln>
        </p:spPr>
      </p:cxnSp>
      <p:pic>
        <p:nvPicPr>
          <p:cNvPr id="762" name="Google Shape;762;p93"/>
          <p:cNvPicPr preferRelativeResize="0"/>
          <p:nvPr/>
        </p:nvPicPr>
        <p:blipFill>
          <a:blip r:embed="rId7">
            <a:alphaModFix/>
          </a:blip>
          <a:stretch>
            <a:fillRect/>
          </a:stretch>
        </p:blipFill>
        <p:spPr>
          <a:xfrm>
            <a:off x="4495500" y="1374150"/>
            <a:ext cx="492525" cy="492525"/>
          </a:xfrm>
          <a:prstGeom prst="rect">
            <a:avLst/>
          </a:prstGeom>
          <a:noFill/>
          <a:ln>
            <a:noFill/>
          </a:ln>
        </p:spPr>
      </p:pic>
      <p:pic>
        <p:nvPicPr>
          <p:cNvPr id="758" name="Google Shape;758;p93"/>
          <p:cNvPicPr preferRelativeResize="0"/>
          <p:nvPr/>
        </p:nvPicPr>
        <p:blipFill>
          <a:blip r:embed="rId8">
            <a:alphaModFix/>
          </a:blip>
          <a:stretch>
            <a:fillRect/>
          </a:stretch>
        </p:blipFill>
        <p:spPr>
          <a:xfrm>
            <a:off x="2662263" y="2663575"/>
            <a:ext cx="389925" cy="425643"/>
          </a:xfrm>
          <a:prstGeom prst="rect">
            <a:avLst/>
          </a:prstGeom>
          <a:noFill/>
          <a:ln>
            <a:noFill/>
          </a:ln>
        </p:spPr>
      </p:pic>
      <p:pic>
        <p:nvPicPr>
          <p:cNvPr id="761" name="Google Shape;761;p93"/>
          <p:cNvPicPr preferRelativeResize="0"/>
          <p:nvPr/>
        </p:nvPicPr>
        <p:blipFill>
          <a:blip r:embed="rId8">
            <a:alphaModFix/>
          </a:blip>
          <a:stretch>
            <a:fillRect/>
          </a:stretch>
        </p:blipFill>
        <p:spPr>
          <a:xfrm>
            <a:off x="6210588" y="2165675"/>
            <a:ext cx="389925" cy="425643"/>
          </a:xfrm>
          <a:prstGeom prst="rect">
            <a:avLst/>
          </a:prstGeom>
          <a:noFill/>
          <a:ln>
            <a:noFill/>
          </a:ln>
        </p:spPr>
      </p:pic>
      <p:cxnSp>
        <p:nvCxnSpPr>
          <p:cNvPr id="763" name="Google Shape;763;p93"/>
          <p:cNvCxnSpPr>
            <a:stCxn id="758" idx="3"/>
            <a:endCxn id="762" idx="1"/>
          </p:cNvCxnSpPr>
          <p:nvPr/>
        </p:nvCxnSpPr>
        <p:spPr>
          <a:xfrm flipH="1" rot="10800000">
            <a:off x="3052187" y="1620297"/>
            <a:ext cx="1443300" cy="1256100"/>
          </a:xfrm>
          <a:prstGeom prst="straightConnector1">
            <a:avLst/>
          </a:prstGeom>
          <a:noFill/>
          <a:ln cap="flat" cmpd="sng" w="19050">
            <a:solidFill>
              <a:srgbClr val="38761D"/>
            </a:solidFill>
            <a:prstDash val="solid"/>
            <a:round/>
            <a:headEnd len="med" w="med" type="none"/>
            <a:tailEnd len="med" w="med" type="stealth"/>
          </a:ln>
        </p:spPr>
      </p:cxnSp>
      <p:cxnSp>
        <p:nvCxnSpPr>
          <p:cNvPr id="764" name="Google Shape;764;p93"/>
          <p:cNvCxnSpPr>
            <a:stCxn id="761" idx="1"/>
          </p:cNvCxnSpPr>
          <p:nvPr/>
        </p:nvCxnSpPr>
        <p:spPr>
          <a:xfrm rot="10800000">
            <a:off x="5018988" y="1620397"/>
            <a:ext cx="1191600" cy="758100"/>
          </a:xfrm>
          <a:prstGeom prst="straightConnector1">
            <a:avLst/>
          </a:prstGeom>
          <a:noFill/>
          <a:ln cap="flat" cmpd="sng" w="19050">
            <a:solidFill>
              <a:srgbClr val="38761D"/>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par>
                                <p:cTn fill="hold" nodeType="with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000"/>
                                        <p:tgtEl>
                                          <p:spTgt spid="759"/>
                                        </p:tgtEl>
                                      </p:cBhvr>
                                    </p:animEffect>
                                  </p:childTnLst>
                                </p:cTn>
                              </p:par>
                              <p:par>
                                <p:cTn fill="hold" nodeType="with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1000"/>
                                        <p:tgtEl>
                                          <p:spTgt spid="760"/>
                                        </p:tgtEl>
                                      </p:cBhvr>
                                    </p:animEffect>
                                  </p:childTnLst>
                                </p:cTn>
                              </p:par>
                              <p:par>
                                <p:cTn fill="hold" nodeType="with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1000"/>
                                        <p:tgtEl>
                                          <p:spTgt spid="7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94"/>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Intro to Amazon SQS</a:t>
            </a:r>
            <a:endParaRPr>
              <a:solidFill>
                <a:srgbClr val="666666"/>
              </a:solidFill>
              <a:latin typeface="EB Garamond"/>
              <a:ea typeface="EB Garamond"/>
              <a:cs typeface="EB Garamond"/>
              <a:sym typeface="EB Garamond"/>
            </a:endParaRPr>
          </a:p>
        </p:txBody>
      </p:sp>
      <p:sp>
        <p:nvSpPr>
          <p:cNvPr id="770" name="Google Shape;770;p94"/>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Message Queuing Service</a:t>
            </a:r>
            <a:endParaRPr>
              <a:solidFill>
                <a:srgbClr val="FF7A00"/>
              </a:solidFill>
              <a:latin typeface="EB Garamond"/>
              <a:ea typeface="EB Garamond"/>
              <a:cs typeface="EB Garamond"/>
              <a:sym typeface="EB Garamond"/>
            </a:endParaRPr>
          </a:p>
        </p:txBody>
      </p:sp>
      <p:cxnSp>
        <p:nvCxnSpPr>
          <p:cNvPr id="771" name="Google Shape;771;p94"/>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772" name="Google Shape;772;p94"/>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95"/>
          <p:cNvSpPr txBox="1"/>
          <p:nvPr>
            <p:ph idx="1" type="subTitle"/>
          </p:nvPr>
        </p:nvSpPr>
        <p:spPr>
          <a:xfrm>
            <a:off x="-79975" y="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Use-Case: Restoring Image Application</a:t>
            </a:r>
            <a:endParaRPr>
              <a:solidFill>
                <a:srgbClr val="FF7A00"/>
              </a:solidFill>
              <a:latin typeface="EB Garamond"/>
              <a:ea typeface="EB Garamond"/>
              <a:cs typeface="EB Garamond"/>
              <a:sym typeface="EB Garamond"/>
            </a:endParaRPr>
          </a:p>
        </p:txBody>
      </p:sp>
      <p:sp>
        <p:nvSpPr>
          <p:cNvPr id="778" name="Google Shape;778;p9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79" name="Google Shape;779;p95"/>
          <p:cNvSpPr txBox="1"/>
          <p:nvPr/>
        </p:nvSpPr>
        <p:spPr>
          <a:xfrm>
            <a:off x="266375" y="375050"/>
            <a:ext cx="7984200" cy="840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rPr lang="en" sz="1800">
                <a:solidFill>
                  <a:srgbClr val="666666"/>
                </a:solidFill>
                <a:latin typeface="EB Garamond"/>
                <a:ea typeface="EB Garamond"/>
                <a:cs typeface="EB Garamond"/>
                <a:sym typeface="EB Garamond"/>
              </a:rPr>
              <a:t>Medium Corp is designing an application that will enhance and restore the images that users submit through the online portal.</a:t>
            </a:r>
            <a:endParaRPr sz="1800">
              <a:solidFill>
                <a:srgbClr val="666666"/>
              </a:solidFill>
              <a:latin typeface="EB Garamond"/>
              <a:ea typeface="EB Garamond"/>
              <a:cs typeface="EB Garamond"/>
              <a:sym typeface="EB Garamond"/>
            </a:endParaRPr>
          </a:p>
        </p:txBody>
      </p:sp>
      <p:pic>
        <p:nvPicPr>
          <p:cNvPr id="780" name="Google Shape;780;p95"/>
          <p:cNvPicPr preferRelativeResize="0"/>
          <p:nvPr/>
        </p:nvPicPr>
        <p:blipFill>
          <a:blip r:embed="rId3">
            <a:alphaModFix/>
          </a:blip>
          <a:stretch>
            <a:fillRect/>
          </a:stretch>
        </p:blipFill>
        <p:spPr>
          <a:xfrm>
            <a:off x="2116650" y="1868650"/>
            <a:ext cx="4154650" cy="2681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207" name="Shape 207"/>
        <p:cNvGrpSpPr/>
        <p:nvPr/>
      </p:nvGrpSpPr>
      <p:grpSpPr>
        <a:xfrm>
          <a:off x="0" y="0"/>
          <a:ext cx="0" cy="0"/>
          <a:chOff x="0" y="0"/>
          <a:chExt cx="0" cy="0"/>
        </a:xfrm>
      </p:grpSpPr>
      <p:sp>
        <p:nvSpPr>
          <p:cNvPr id="208" name="Google Shape;208;p42"/>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EC2 and EBS Attachment</a:t>
            </a:r>
            <a:endParaRPr sz="2800">
              <a:solidFill>
                <a:srgbClr val="93C47D"/>
              </a:solidFill>
              <a:latin typeface="EB Garamond"/>
              <a:ea typeface="EB Garamond"/>
              <a:cs typeface="EB Garamond"/>
              <a:sym typeface="EB Garamond"/>
            </a:endParaRPr>
          </a:p>
        </p:txBody>
      </p:sp>
      <p:sp>
        <p:nvSpPr>
          <p:cNvPr id="209" name="Google Shape;209;p42"/>
          <p:cNvSpPr txBox="1"/>
          <p:nvPr/>
        </p:nvSpPr>
        <p:spPr>
          <a:xfrm>
            <a:off x="319675" y="893725"/>
            <a:ext cx="8434200" cy="10089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FFFFFF"/>
                </a:solidFill>
              </a:rPr>
              <a:t>One EC2 instance can be attached with multiple set of EBS volumes of different sizes.</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457200" rtl="0" algn="l">
              <a:spcBef>
                <a:spcPts val="600"/>
              </a:spcBef>
              <a:spcAft>
                <a:spcPts val="600"/>
              </a:spcAft>
              <a:buNone/>
            </a:pPr>
            <a:r>
              <a:t/>
            </a:r>
            <a:endParaRPr/>
          </a:p>
        </p:txBody>
      </p:sp>
      <p:pic>
        <p:nvPicPr>
          <p:cNvPr id="210" name="Google Shape;210;p42"/>
          <p:cNvPicPr preferRelativeResize="0"/>
          <p:nvPr/>
        </p:nvPicPr>
        <p:blipFill>
          <a:blip r:embed="rId3">
            <a:alphaModFix/>
          </a:blip>
          <a:stretch>
            <a:fillRect/>
          </a:stretch>
        </p:blipFill>
        <p:spPr>
          <a:xfrm>
            <a:off x="4772375" y="2365625"/>
            <a:ext cx="831750" cy="826850"/>
          </a:xfrm>
          <a:prstGeom prst="rect">
            <a:avLst/>
          </a:prstGeom>
          <a:noFill/>
          <a:ln>
            <a:noFill/>
          </a:ln>
        </p:spPr>
      </p:pic>
      <p:cxnSp>
        <p:nvCxnSpPr>
          <p:cNvPr id="211" name="Google Shape;211;p42"/>
          <p:cNvCxnSpPr>
            <a:endCxn id="210" idx="1"/>
          </p:cNvCxnSpPr>
          <p:nvPr/>
        </p:nvCxnSpPr>
        <p:spPr>
          <a:xfrm>
            <a:off x="2635475" y="2442750"/>
            <a:ext cx="2136900" cy="336300"/>
          </a:xfrm>
          <a:prstGeom prst="straightConnector1">
            <a:avLst/>
          </a:prstGeom>
          <a:noFill/>
          <a:ln cap="flat" cmpd="sng" w="9525">
            <a:solidFill>
              <a:srgbClr val="FFFFFF"/>
            </a:solidFill>
            <a:prstDash val="solid"/>
            <a:round/>
            <a:headEnd len="med" w="med" type="none"/>
            <a:tailEnd len="med" w="med" type="stealth"/>
          </a:ln>
        </p:spPr>
      </p:cxnSp>
      <p:sp>
        <p:nvSpPr>
          <p:cNvPr id="212" name="Google Shape;212;p42"/>
          <p:cNvSpPr txBox="1"/>
          <p:nvPr/>
        </p:nvSpPr>
        <p:spPr>
          <a:xfrm>
            <a:off x="4631850" y="3277625"/>
            <a:ext cx="149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EC2 Instance</a:t>
            </a:r>
            <a:endParaRPr>
              <a:solidFill>
                <a:schemeClr val="lt1"/>
              </a:solidFill>
            </a:endParaRPr>
          </a:p>
        </p:txBody>
      </p:sp>
      <p:pic>
        <p:nvPicPr>
          <p:cNvPr id="213" name="Google Shape;213;p42"/>
          <p:cNvPicPr preferRelativeResize="0"/>
          <p:nvPr/>
        </p:nvPicPr>
        <p:blipFill>
          <a:blip r:embed="rId4">
            <a:alphaModFix/>
          </a:blip>
          <a:stretch>
            <a:fillRect/>
          </a:stretch>
        </p:blipFill>
        <p:spPr>
          <a:xfrm>
            <a:off x="1926100" y="2122075"/>
            <a:ext cx="638100" cy="638100"/>
          </a:xfrm>
          <a:prstGeom prst="rect">
            <a:avLst/>
          </a:prstGeom>
          <a:noFill/>
          <a:ln>
            <a:noFill/>
          </a:ln>
        </p:spPr>
      </p:pic>
      <p:pic>
        <p:nvPicPr>
          <p:cNvPr id="214" name="Google Shape;214;p42"/>
          <p:cNvPicPr preferRelativeResize="0"/>
          <p:nvPr/>
        </p:nvPicPr>
        <p:blipFill>
          <a:blip r:embed="rId4">
            <a:alphaModFix/>
          </a:blip>
          <a:stretch>
            <a:fillRect/>
          </a:stretch>
        </p:blipFill>
        <p:spPr>
          <a:xfrm>
            <a:off x="1926100" y="3497325"/>
            <a:ext cx="638100" cy="638100"/>
          </a:xfrm>
          <a:prstGeom prst="rect">
            <a:avLst/>
          </a:prstGeom>
          <a:noFill/>
          <a:ln>
            <a:noFill/>
          </a:ln>
        </p:spPr>
      </p:pic>
      <p:sp>
        <p:nvSpPr>
          <p:cNvPr id="215" name="Google Shape;215;p42"/>
          <p:cNvSpPr txBox="1"/>
          <p:nvPr/>
        </p:nvSpPr>
        <p:spPr>
          <a:xfrm>
            <a:off x="1926100" y="2778975"/>
            <a:ext cx="7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10 GB</a:t>
            </a:r>
            <a:endParaRPr>
              <a:solidFill>
                <a:schemeClr val="lt1"/>
              </a:solidFill>
            </a:endParaRPr>
          </a:p>
        </p:txBody>
      </p:sp>
      <p:cxnSp>
        <p:nvCxnSpPr>
          <p:cNvPr id="216" name="Google Shape;216;p42"/>
          <p:cNvCxnSpPr>
            <a:stCxn id="214" idx="3"/>
            <a:endCxn id="210" idx="1"/>
          </p:cNvCxnSpPr>
          <p:nvPr/>
        </p:nvCxnSpPr>
        <p:spPr>
          <a:xfrm flipH="1" rot="10800000">
            <a:off x="2564200" y="2778975"/>
            <a:ext cx="2208300" cy="1037400"/>
          </a:xfrm>
          <a:prstGeom prst="straightConnector1">
            <a:avLst/>
          </a:prstGeom>
          <a:noFill/>
          <a:ln cap="flat" cmpd="sng" w="9525">
            <a:solidFill>
              <a:schemeClr val="lt1"/>
            </a:solidFill>
            <a:prstDash val="solid"/>
            <a:round/>
            <a:headEnd len="med" w="med" type="none"/>
            <a:tailEnd len="med" w="med" type="stealth"/>
          </a:ln>
        </p:spPr>
      </p:cxnSp>
      <p:sp>
        <p:nvSpPr>
          <p:cNvPr id="217" name="Google Shape;217;p42"/>
          <p:cNvSpPr txBox="1"/>
          <p:nvPr/>
        </p:nvSpPr>
        <p:spPr>
          <a:xfrm>
            <a:off x="1811800" y="4135425"/>
            <a:ext cx="9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100 GB</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0" st="0"/>
                                            </p:txEl>
                                          </p:spTgt>
                                        </p:tgtEl>
                                        <p:attrNameLst>
                                          <p:attrName>style.visibility</p:attrName>
                                        </p:attrNameLst>
                                      </p:cBhvr>
                                      <p:to>
                                        <p:strVal val="visible"/>
                                      </p:to>
                                    </p:set>
                                    <p:animEffect filter="fade" transition="in">
                                      <p:cBhvr>
                                        <p:cTn dur="1000"/>
                                        <p:tgtEl>
                                          <p:spTgt spid="2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1" st="1"/>
                                            </p:txEl>
                                          </p:spTgt>
                                        </p:tgtEl>
                                        <p:attrNameLst>
                                          <p:attrName>style.visibility</p:attrName>
                                        </p:attrNameLst>
                                      </p:cBhvr>
                                      <p:to>
                                        <p:strVal val="visible"/>
                                      </p:to>
                                    </p:set>
                                    <p:animEffect filter="fade" transition="in">
                                      <p:cBhvr>
                                        <p:cTn dur="1000"/>
                                        <p:tgtEl>
                                          <p:spTgt spid="2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2" st="2"/>
                                            </p:txEl>
                                          </p:spTgt>
                                        </p:tgtEl>
                                        <p:attrNameLst>
                                          <p:attrName>style.visibility</p:attrName>
                                        </p:attrNameLst>
                                      </p:cBhvr>
                                      <p:to>
                                        <p:strVal val="visible"/>
                                      </p:to>
                                    </p:set>
                                    <p:animEffect filter="fade" transition="in">
                                      <p:cBhvr>
                                        <p:cTn dur="1000"/>
                                        <p:tgtEl>
                                          <p:spTgt spid="20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96"/>
          <p:cNvSpPr txBox="1"/>
          <p:nvPr>
            <p:ph idx="1" type="subTitle"/>
          </p:nvPr>
        </p:nvSpPr>
        <p:spPr>
          <a:xfrm>
            <a:off x="-79975" y="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Current Architecture</a:t>
            </a:r>
            <a:endParaRPr>
              <a:solidFill>
                <a:srgbClr val="FF7A00"/>
              </a:solidFill>
              <a:latin typeface="EB Garamond"/>
              <a:ea typeface="EB Garamond"/>
              <a:cs typeface="EB Garamond"/>
              <a:sym typeface="EB Garamond"/>
            </a:endParaRPr>
          </a:p>
        </p:txBody>
      </p:sp>
      <p:sp>
        <p:nvSpPr>
          <p:cNvPr id="786" name="Google Shape;786;p9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87" name="Google Shape;787;p96"/>
          <p:cNvSpPr txBox="1"/>
          <p:nvPr/>
        </p:nvSpPr>
        <p:spPr>
          <a:xfrm>
            <a:off x="234125" y="536275"/>
            <a:ext cx="7984200" cy="18672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The overall architecture involves two components: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Image Gatherer      - Takes the Images from the user via Upload button.</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Imager Enhancer   -  Receives the Image from Image Gatherer.</a:t>
            </a:r>
            <a:endParaRPr sz="1800">
              <a:solidFill>
                <a:srgbClr val="666666"/>
              </a:solidFill>
              <a:latin typeface="EB Garamond"/>
              <a:ea typeface="EB Garamond"/>
              <a:cs typeface="EB Garamond"/>
              <a:sym typeface="EB Garamond"/>
            </a:endParaRPr>
          </a:p>
        </p:txBody>
      </p:sp>
      <p:pic>
        <p:nvPicPr>
          <p:cNvPr descr="c9345f899af190af5a8642b356e31e62.jpg" id="788" name="Google Shape;788;p96"/>
          <p:cNvPicPr preferRelativeResize="0"/>
          <p:nvPr/>
        </p:nvPicPr>
        <p:blipFill>
          <a:blip r:embed="rId3">
            <a:alphaModFix/>
          </a:blip>
          <a:stretch>
            <a:fillRect/>
          </a:stretch>
        </p:blipFill>
        <p:spPr>
          <a:xfrm>
            <a:off x="1524450" y="3020487"/>
            <a:ext cx="885125" cy="885125"/>
          </a:xfrm>
          <a:prstGeom prst="rect">
            <a:avLst/>
          </a:prstGeom>
          <a:noFill/>
          <a:ln>
            <a:noFill/>
          </a:ln>
        </p:spPr>
      </p:pic>
      <p:cxnSp>
        <p:nvCxnSpPr>
          <p:cNvPr id="789" name="Google Shape;789;p96"/>
          <p:cNvCxnSpPr/>
          <p:nvPr/>
        </p:nvCxnSpPr>
        <p:spPr>
          <a:xfrm>
            <a:off x="2984450" y="3495300"/>
            <a:ext cx="1824900" cy="0"/>
          </a:xfrm>
          <a:prstGeom prst="straightConnector1">
            <a:avLst/>
          </a:prstGeom>
          <a:noFill/>
          <a:ln cap="flat" cmpd="sng" w="19050">
            <a:solidFill>
              <a:schemeClr val="dk2"/>
            </a:solidFill>
            <a:prstDash val="solid"/>
            <a:round/>
            <a:headEnd len="med" w="med" type="none"/>
            <a:tailEnd len="med" w="med" type="stealth"/>
          </a:ln>
        </p:spPr>
      </p:cxnSp>
      <p:sp>
        <p:nvSpPr>
          <p:cNvPr id="790" name="Google Shape;790;p96"/>
          <p:cNvSpPr/>
          <p:nvPr/>
        </p:nvSpPr>
        <p:spPr>
          <a:xfrm>
            <a:off x="5533175" y="3180250"/>
            <a:ext cx="608256" cy="56559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1" name="Google Shape;791;p96"/>
          <p:cNvCxnSpPr/>
          <p:nvPr/>
        </p:nvCxnSpPr>
        <p:spPr>
          <a:xfrm>
            <a:off x="5335550" y="3067050"/>
            <a:ext cx="1003500" cy="792000"/>
          </a:xfrm>
          <a:prstGeom prst="straightConnector1">
            <a:avLst/>
          </a:prstGeom>
          <a:noFill/>
          <a:ln cap="flat" cmpd="sng" w="9525">
            <a:solidFill>
              <a:srgbClr val="FF0000"/>
            </a:solidFill>
            <a:prstDash val="solid"/>
            <a:round/>
            <a:headEnd len="med" w="med" type="none"/>
            <a:tailEnd len="med" w="med" type="none"/>
          </a:ln>
        </p:spPr>
      </p:cxnSp>
      <p:cxnSp>
        <p:nvCxnSpPr>
          <p:cNvPr id="792" name="Google Shape;792;p96"/>
          <p:cNvCxnSpPr/>
          <p:nvPr/>
        </p:nvCxnSpPr>
        <p:spPr>
          <a:xfrm flipH="1">
            <a:off x="5467775" y="3040500"/>
            <a:ext cx="897900" cy="845100"/>
          </a:xfrm>
          <a:prstGeom prst="straightConnector1">
            <a:avLst/>
          </a:prstGeom>
          <a:noFill/>
          <a:ln cap="flat" cmpd="sng" w="9525">
            <a:solidFill>
              <a:srgbClr val="FF0000"/>
            </a:solidFill>
            <a:prstDash val="solid"/>
            <a:round/>
            <a:headEnd len="med" w="med" type="none"/>
            <a:tailEnd len="med" w="med" type="none"/>
          </a:ln>
        </p:spPr>
      </p:cxnSp>
      <p:sp>
        <p:nvSpPr>
          <p:cNvPr id="793" name="Google Shape;793;p96"/>
          <p:cNvSpPr txBox="1"/>
          <p:nvPr/>
        </p:nvSpPr>
        <p:spPr>
          <a:xfrm>
            <a:off x="1083163" y="3883838"/>
            <a:ext cx="19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Image Gatherer</a:t>
            </a:r>
            <a:endParaRPr/>
          </a:p>
        </p:txBody>
      </p:sp>
      <p:sp>
        <p:nvSpPr>
          <p:cNvPr id="794" name="Google Shape;794;p96"/>
          <p:cNvSpPr txBox="1"/>
          <p:nvPr/>
        </p:nvSpPr>
        <p:spPr>
          <a:xfrm>
            <a:off x="4841588" y="3968813"/>
            <a:ext cx="19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Image Enhancer</a:t>
            </a:r>
            <a:endParaRPr/>
          </a:p>
        </p:txBody>
      </p:sp>
      <p:sp>
        <p:nvSpPr>
          <p:cNvPr id="795" name="Google Shape;795;p96"/>
          <p:cNvSpPr txBox="1"/>
          <p:nvPr/>
        </p:nvSpPr>
        <p:spPr>
          <a:xfrm>
            <a:off x="3204950" y="2986075"/>
            <a:ext cx="16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Send Image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000"/>
                                        <p:tgtEl>
                                          <p:spTgt spid="7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97"/>
          <p:cNvSpPr txBox="1"/>
          <p:nvPr>
            <p:ph idx="1" type="subTitle"/>
          </p:nvPr>
        </p:nvSpPr>
        <p:spPr>
          <a:xfrm>
            <a:off x="-79975" y="0"/>
            <a:ext cx="8612400" cy="68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Challenges</a:t>
            </a:r>
            <a:endParaRPr>
              <a:solidFill>
                <a:srgbClr val="FF7A00"/>
              </a:solidFill>
              <a:latin typeface="EB Garamond"/>
              <a:ea typeface="EB Garamond"/>
              <a:cs typeface="EB Garamond"/>
              <a:sym typeface="EB Garamond"/>
            </a:endParaRPr>
          </a:p>
        </p:txBody>
      </p:sp>
      <p:sp>
        <p:nvSpPr>
          <p:cNvPr id="801" name="Google Shape;801;p97"/>
          <p:cNvSpPr txBox="1"/>
          <p:nvPr/>
        </p:nvSpPr>
        <p:spPr>
          <a:xfrm>
            <a:off x="234125" y="739900"/>
            <a:ext cx="7984200" cy="14157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Due to popularity of the application and huge traffic spike, Medium Corp has decided to add more image enhancer servers.</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cxnSp>
        <p:nvCxnSpPr>
          <p:cNvPr id="802" name="Google Shape;802;p97"/>
          <p:cNvCxnSpPr/>
          <p:nvPr/>
        </p:nvCxnSpPr>
        <p:spPr>
          <a:xfrm>
            <a:off x="2640613" y="2327900"/>
            <a:ext cx="2248500" cy="1253700"/>
          </a:xfrm>
          <a:prstGeom prst="straightConnector1">
            <a:avLst/>
          </a:prstGeom>
          <a:noFill/>
          <a:ln cap="flat" cmpd="sng" w="19050">
            <a:solidFill>
              <a:schemeClr val="dk2"/>
            </a:solidFill>
            <a:prstDash val="solid"/>
            <a:round/>
            <a:headEnd len="med" w="med" type="none"/>
            <a:tailEnd len="med" w="med" type="stealth"/>
          </a:ln>
        </p:spPr>
      </p:cxnSp>
      <p:pic>
        <p:nvPicPr>
          <p:cNvPr descr="c9345f899af190af5a8642b356e31e62.jpg" id="803" name="Google Shape;803;p97"/>
          <p:cNvPicPr preferRelativeResize="0"/>
          <p:nvPr/>
        </p:nvPicPr>
        <p:blipFill>
          <a:blip r:embed="rId3">
            <a:alphaModFix/>
          </a:blip>
          <a:stretch>
            <a:fillRect/>
          </a:stretch>
        </p:blipFill>
        <p:spPr>
          <a:xfrm>
            <a:off x="685600" y="2088174"/>
            <a:ext cx="1108850" cy="1108872"/>
          </a:xfrm>
          <a:prstGeom prst="rect">
            <a:avLst/>
          </a:prstGeom>
          <a:noFill/>
          <a:ln>
            <a:noFill/>
          </a:ln>
        </p:spPr>
      </p:pic>
      <p:cxnSp>
        <p:nvCxnSpPr>
          <p:cNvPr id="804" name="Google Shape;804;p97"/>
          <p:cNvCxnSpPr/>
          <p:nvPr/>
        </p:nvCxnSpPr>
        <p:spPr>
          <a:xfrm flipH="1" rot="10800000">
            <a:off x="2536075" y="2398825"/>
            <a:ext cx="2309100" cy="1017300"/>
          </a:xfrm>
          <a:prstGeom prst="straightConnector1">
            <a:avLst/>
          </a:prstGeom>
          <a:noFill/>
          <a:ln cap="flat" cmpd="sng" w="19050">
            <a:solidFill>
              <a:schemeClr val="dk2"/>
            </a:solidFill>
            <a:prstDash val="solid"/>
            <a:round/>
            <a:headEnd len="med" w="med" type="none"/>
            <a:tailEnd len="med" w="med" type="stealth"/>
          </a:ln>
        </p:spPr>
      </p:cxnSp>
      <p:sp>
        <p:nvSpPr>
          <p:cNvPr id="805" name="Google Shape;805;p97"/>
          <p:cNvSpPr/>
          <p:nvPr/>
        </p:nvSpPr>
        <p:spPr>
          <a:xfrm>
            <a:off x="5381000" y="2014675"/>
            <a:ext cx="608256" cy="56559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97"/>
          <p:cNvSpPr/>
          <p:nvPr/>
        </p:nvSpPr>
        <p:spPr>
          <a:xfrm>
            <a:off x="5381000" y="3218175"/>
            <a:ext cx="608256" cy="56559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97"/>
          <p:cNvSpPr/>
          <p:nvPr/>
        </p:nvSpPr>
        <p:spPr>
          <a:xfrm>
            <a:off x="6525075" y="1972425"/>
            <a:ext cx="608256" cy="56559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97"/>
          <p:cNvSpPr/>
          <p:nvPr/>
        </p:nvSpPr>
        <p:spPr>
          <a:xfrm>
            <a:off x="6525075" y="3197050"/>
            <a:ext cx="608256" cy="56559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9" name="Google Shape;809;p97"/>
          <p:cNvCxnSpPr/>
          <p:nvPr/>
        </p:nvCxnSpPr>
        <p:spPr>
          <a:xfrm flipH="1">
            <a:off x="5236175" y="1940225"/>
            <a:ext cx="897900" cy="845100"/>
          </a:xfrm>
          <a:prstGeom prst="straightConnector1">
            <a:avLst/>
          </a:prstGeom>
          <a:noFill/>
          <a:ln cap="flat" cmpd="sng" w="9525">
            <a:solidFill>
              <a:srgbClr val="FF0000"/>
            </a:solidFill>
            <a:prstDash val="solid"/>
            <a:round/>
            <a:headEnd len="med" w="med" type="none"/>
            <a:tailEnd len="med" w="med" type="none"/>
          </a:ln>
        </p:spPr>
      </p:cxnSp>
      <p:cxnSp>
        <p:nvCxnSpPr>
          <p:cNvPr id="810" name="Google Shape;810;p97"/>
          <p:cNvCxnSpPr/>
          <p:nvPr/>
        </p:nvCxnSpPr>
        <p:spPr>
          <a:xfrm>
            <a:off x="5183375" y="1966775"/>
            <a:ext cx="1003500" cy="792000"/>
          </a:xfrm>
          <a:prstGeom prst="straightConnector1">
            <a:avLst/>
          </a:prstGeom>
          <a:noFill/>
          <a:ln cap="flat" cmpd="sng" w="9525">
            <a:solidFill>
              <a:srgbClr val="FF0000"/>
            </a:solidFill>
            <a:prstDash val="solid"/>
            <a:round/>
            <a:headEnd len="med" w="med" type="none"/>
            <a:tailEnd len="med" w="med" type="none"/>
          </a:ln>
        </p:spPr>
      </p:cxnSp>
      <p:graphicFrame>
        <p:nvGraphicFramePr>
          <p:cNvPr id="811" name="Google Shape;811;p97"/>
          <p:cNvGraphicFramePr/>
          <p:nvPr/>
        </p:nvGraphicFramePr>
        <p:xfrm>
          <a:off x="201875" y="3526925"/>
          <a:ext cx="3000000" cy="3000000"/>
        </p:xfrm>
        <a:graphic>
          <a:graphicData uri="http://schemas.openxmlformats.org/drawingml/2006/table">
            <a:tbl>
              <a:tblPr>
                <a:noFill/>
                <a:tableStyleId>{BDF8D6D4-4A17-4C14-8489-BCA10579C9A2}</a:tableStyleId>
              </a:tblPr>
              <a:tblGrid>
                <a:gridCol w="1124250"/>
                <a:gridCol w="1124250"/>
              </a:tblGrid>
              <a:tr h="381000">
                <a:tc>
                  <a:txBody>
                    <a:bodyPr/>
                    <a:lstStyle/>
                    <a:p>
                      <a:pPr indent="0" lvl="0" marL="0" rtl="0" algn="l">
                        <a:spcBef>
                          <a:spcPts val="0"/>
                        </a:spcBef>
                        <a:spcAft>
                          <a:spcPts val="0"/>
                        </a:spcAft>
                        <a:buNone/>
                      </a:pPr>
                      <a:r>
                        <a:rPr lang="en" sz="1200"/>
                        <a:t>server-a</a:t>
                      </a:r>
                      <a:endParaRPr sz="1200"/>
                    </a:p>
                  </a:txBody>
                  <a:tcPr marT="91425" marB="91425" marR="91425" marL="91425"/>
                </a:tc>
                <a:tc>
                  <a:txBody>
                    <a:bodyPr/>
                    <a:lstStyle/>
                    <a:p>
                      <a:pPr indent="0" lvl="0" marL="0" rtl="0" algn="l">
                        <a:spcBef>
                          <a:spcPts val="0"/>
                        </a:spcBef>
                        <a:spcAft>
                          <a:spcPts val="0"/>
                        </a:spcAft>
                        <a:buNone/>
                      </a:pPr>
                      <a:r>
                        <a:rPr lang="en" sz="1200"/>
                        <a:t>10.77.2.5</a:t>
                      </a:r>
                      <a:endParaRPr sz="1200"/>
                    </a:p>
                  </a:txBody>
                  <a:tcPr marT="91425" marB="91425" marR="91425" marL="91425"/>
                </a:tc>
              </a:tr>
              <a:tr h="386800">
                <a:tc>
                  <a:txBody>
                    <a:bodyPr/>
                    <a:lstStyle/>
                    <a:p>
                      <a:pPr indent="0" lvl="0" marL="0" rtl="0" algn="l">
                        <a:spcBef>
                          <a:spcPts val="0"/>
                        </a:spcBef>
                        <a:spcAft>
                          <a:spcPts val="0"/>
                        </a:spcAft>
                        <a:buNone/>
                      </a:pPr>
                      <a:r>
                        <a:rPr lang="en" sz="1200"/>
                        <a:t>server-b</a:t>
                      </a:r>
                      <a:endParaRPr sz="1200"/>
                    </a:p>
                  </a:txBody>
                  <a:tcPr marT="91425" marB="91425" marR="91425" marL="91425"/>
                </a:tc>
                <a:tc>
                  <a:txBody>
                    <a:bodyPr/>
                    <a:lstStyle/>
                    <a:p>
                      <a:pPr indent="0" lvl="0" marL="0" rtl="0" algn="l">
                        <a:spcBef>
                          <a:spcPts val="0"/>
                        </a:spcBef>
                        <a:spcAft>
                          <a:spcPts val="0"/>
                        </a:spcAft>
                        <a:buNone/>
                      </a:pPr>
                      <a:r>
                        <a:rPr lang="en" sz="1200"/>
                        <a:t>10.66.0.10</a:t>
                      </a:r>
                      <a:endParaRPr sz="1200"/>
                    </a:p>
                  </a:txBody>
                  <a:tcPr marT="91425" marB="91425" marR="91425" marL="91425"/>
                </a:tc>
              </a:tr>
              <a:tr h="363175">
                <a:tc>
                  <a:txBody>
                    <a:bodyPr/>
                    <a:lstStyle/>
                    <a:p>
                      <a:pPr indent="0" lvl="0" marL="0" rtl="0" algn="l">
                        <a:spcBef>
                          <a:spcPts val="0"/>
                        </a:spcBef>
                        <a:spcAft>
                          <a:spcPts val="0"/>
                        </a:spcAft>
                        <a:buNone/>
                      </a:pPr>
                      <a:r>
                        <a:rPr lang="en" sz="1200"/>
                        <a:t>server-c</a:t>
                      </a:r>
                      <a:endParaRPr sz="1200"/>
                    </a:p>
                  </a:txBody>
                  <a:tcPr marT="91425" marB="91425" marR="91425" marL="91425"/>
                </a:tc>
                <a:tc>
                  <a:txBody>
                    <a:bodyPr/>
                    <a:lstStyle/>
                    <a:p>
                      <a:pPr indent="0" lvl="0" marL="0" rtl="0" algn="l">
                        <a:spcBef>
                          <a:spcPts val="0"/>
                        </a:spcBef>
                        <a:spcAft>
                          <a:spcPts val="0"/>
                        </a:spcAft>
                        <a:buNone/>
                      </a:pPr>
                      <a:r>
                        <a:rPr lang="en" sz="1200"/>
                        <a:t>192.168.0.2</a:t>
                      </a:r>
                      <a:endParaRPr sz="1200"/>
                    </a:p>
                  </a:txBody>
                  <a:tcPr marT="91425" marB="91425" marR="91425" marL="91425"/>
                </a:tc>
              </a:tr>
              <a:tr h="363175">
                <a:tc>
                  <a:txBody>
                    <a:bodyPr/>
                    <a:lstStyle/>
                    <a:p>
                      <a:pPr indent="0" lvl="0" marL="0" rtl="0" algn="l">
                        <a:spcBef>
                          <a:spcPts val="0"/>
                        </a:spcBef>
                        <a:spcAft>
                          <a:spcPts val="0"/>
                        </a:spcAft>
                        <a:buNone/>
                      </a:pPr>
                      <a:r>
                        <a:rPr lang="en" sz="1200"/>
                        <a:t>server-d</a:t>
                      </a:r>
                      <a:endParaRPr sz="1200"/>
                    </a:p>
                  </a:txBody>
                  <a:tcPr marT="91425" marB="91425" marR="91425" marL="91425"/>
                </a:tc>
                <a:tc>
                  <a:txBody>
                    <a:bodyPr/>
                    <a:lstStyle/>
                    <a:p>
                      <a:pPr indent="0" lvl="0" marL="0" rtl="0" algn="l">
                        <a:spcBef>
                          <a:spcPts val="0"/>
                        </a:spcBef>
                        <a:spcAft>
                          <a:spcPts val="0"/>
                        </a:spcAft>
                        <a:buNone/>
                      </a:pPr>
                      <a:r>
                        <a:rPr lang="en" sz="1200"/>
                        <a:t>10.66.10.10</a:t>
                      </a:r>
                      <a:endParaRPr sz="1200"/>
                    </a:p>
                  </a:txBody>
                  <a:tcPr marT="91425" marB="91425" marR="91425" marL="91425"/>
                </a:tc>
              </a:tr>
            </a:tbl>
          </a:graphicData>
        </a:graphic>
      </p:graphicFrame>
      <p:cxnSp>
        <p:nvCxnSpPr>
          <p:cNvPr id="812" name="Google Shape;812;p97"/>
          <p:cNvCxnSpPr/>
          <p:nvPr/>
        </p:nvCxnSpPr>
        <p:spPr>
          <a:xfrm flipH="1">
            <a:off x="1236725" y="3049821"/>
            <a:ext cx="6600" cy="366300"/>
          </a:xfrm>
          <a:prstGeom prst="straightConnector1">
            <a:avLst/>
          </a:prstGeom>
          <a:noFill/>
          <a:ln cap="flat" cmpd="sng" w="9525">
            <a:solidFill>
              <a:schemeClr val="dk2"/>
            </a:solidFill>
            <a:prstDash val="solid"/>
            <a:round/>
            <a:headEnd len="med" w="med" type="stealth"/>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1000"/>
                                        <p:tgtEl>
                                          <p:spTgt spid="8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1000"/>
                                        <p:tgtEl>
                                          <p:spTgt spid="8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par>
                                <p:cTn fill="hold" nodeType="with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1000"/>
                                        <p:tgtEl>
                                          <p:spTgt spid="8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98"/>
          <p:cNvSpPr txBox="1"/>
          <p:nvPr>
            <p:ph idx="1" type="subTitle"/>
          </p:nvPr>
        </p:nvSpPr>
        <p:spPr>
          <a:xfrm>
            <a:off x="-79975" y="85350"/>
            <a:ext cx="86124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Better Architecture</a:t>
            </a:r>
            <a:endParaRPr>
              <a:solidFill>
                <a:srgbClr val="FF7A00"/>
              </a:solidFill>
              <a:latin typeface="EB Garamond"/>
              <a:ea typeface="EB Garamond"/>
              <a:cs typeface="EB Garamond"/>
              <a:sym typeface="EB Garamond"/>
            </a:endParaRPr>
          </a:p>
        </p:txBody>
      </p:sp>
      <p:sp>
        <p:nvSpPr>
          <p:cNvPr id="818" name="Google Shape;818;p9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19" name="Google Shape;819;p98"/>
          <p:cNvSpPr txBox="1"/>
          <p:nvPr/>
        </p:nvSpPr>
        <p:spPr>
          <a:xfrm>
            <a:off x="293225" y="793350"/>
            <a:ext cx="7984200" cy="9888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One of the main function of message queue service is to take message from a Publisher and forward that to a consumer.</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The queue stores these messages internally.</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sp>
        <p:nvSpPr>
          <p:cNvPr id="820" name="Google Shape;820;p98"/>
          <p:cNvSpPr/>
          <p:nvPr/>
        </p:nvSpPr>
        <p:spPr>
          <a:xfrm>
            <a:off x="3026550" y="3223600"/>
            <a:ext cx="2123400" cy="708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98"/>
          <p:cNvSpPr/>
          <p:nvPr/>
        </p:nvSpPr>
        <p:spPr>
          <a:xfrm>
            <a:off x="3223892" y="3406150"/>
            <a:ext cx="1686000" cy="34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2" name="Google Shape;822;p98"/>
          <p:cNvCxnSpPr/>
          <p:nvPr/>
        </p:nvCxnSpPr>
        <p:spPr>
          <a:xfrm>
            <a:off x="3538750" y="3416800"/>
            <a:ext cx="0" cy="330900"/>
          </a:xfrm>
          <a:prstGeom prst="straightConnector1">
            <a:avLst/>
          </a:prstGeom>
          <a:noFill/>
          <a:ln cap="flat" cmpd="sng" w="9525">
            <a:solidFill>
              <a:schemeClr val="dk2"/>
            </a:solidFill>
            <a:prstDash val="solid"/>
            <a:round/>
            <a:headEnd len="med" w="med" type="none"/>
            <a:tailEnd len="med" w="med" type="none"/>
          </a:ln>
        </p:spPr>
      </p:cxnSp>
      <p:cxnSp>
        <p:nvCxnSpPr>
          <p:cNvPr id="823" name="Google Shape;823;p98"/>
          <p:cNvCxnSpPr/>
          <p:nvPr/>
        </p:nvCxnSpPr>
        <p:spPr>
          <a:xfrm>
            <a:off x="3893925" y="3416800"/>
            <a:ext cx="0" cy="330900"/>
          </a:xfrm>
          <a:prstGeom prst="straightConnector1">
            <a:avLst/>
          </a:prstGeom>
          <a:noFill/>
          <a:ln cap="flat" cmpd="sng" w="9525">
            <a:solidFill>
              <a:schemeClr val="dk2"/>
            </a:solidFill>
            <a:prstDash val="solid"/>
            <a:round/>
            <a:headEnd len="med" w="med" type="none"/>
            <a:tailEnd len="med" w="med" type="none"/>
          </a:ln>
        </p:spPr>
      </p:cxnSp>
      <p:cxnSp>
        <p:nvCxnSpPr>
          <p:cNvPr id="824" name="Google Shape;824;p98"/>
          <p:cNvCxnSpPr/>
          <p:nvPr/>
        </p:nvCxnSpPr>
        <p:spPr>
          <a:xfrm>
            <a:off x="4227750" y="3416800"/>
            <a:ext cx="0" cy="330900"/>
          </a:xfrm>
          <a:prstGeom prst="straightConnector1">
            <a:avLst/>
          </a:prstGeom>
          <a:noFill/>
          <a:ln cap="flat" cmpd="sng" w="9525">
            <a:solidFill>
              <a:schemeClr val="dk2"/>
            </a:solidFill>
            <a:prstDash val="solid"/>
            <a:round/>
            <a:headEnd len="med" w="med" type="none"/>
            <a:tailEnd len="med" w="med" type="none"/>
          </a:ln>
        </p:spPr>
      </p:cxnSp>
      <p:cxnSp>
        <p:nvCxnSpPr>
          <p:cNvPr id="825" name="Google Shape;825;p98"/>
          <p:cNvCxnSpPr/>
          <p:nvPr/>
        </p:nvCxnSpPr>
        <p:spPr>
          <a:xfrm>
            <a:off x="4561550" y="3416800"/>
            <a:ext cx="0" cy="330900"/>
          </a:xfrm>
          <a:prstGeom prst="straightConnector1">
            <a:avLst/>
          </a:prstGeom>
          <a:noFill/>
          <a:ln cap="flat" cmpd="sng" w="9525">
            <a:solidFill>
              <a:schemeClr val="dk2"/>
            </a:solidFill>
            <a:prstDash val="solid"/>
            <a:round/>
            <a:headEnd len="med" w="med" type="none"/>
            <a:tailEnd len="med" w="med" type="none"/>
          </a:ln>
        </p:spPr>
      </p:cxnSp>
      <p:pic>
        <p:nvPicPr>
          <p:cNvPr descr="c9345f899af190af5a8642b356e31e62.jpg" id="826" name="Google Shape;826;p98"/>
          <p:cNvPicPr preferRelativeResize="0"/>
          <p:nvPr/>
        </p:nvPicPr>
        <p:blipFill>
          <a:blip r:embed="rId3">
            <a:alphaModFix/>
          </a:blip>
          <a:stretch>
            <a:fillRect/>
          </a:stretch>
        </p:blipFill>
        <p:spPr>
          <a:xfrm>
            <a:off x="406950" y="3135037"/>
            <a:ext cx="885125" cy="885125"/>
          </a:xfrm>
          <a:prstGeom prst="rect">
            <a:avLst/>
          </a:prstGeom>
          <a:noFill/>
          <a:ln>
            <a:noFill/>
          </a:ln>
        </p:spPr>
      </p:pic>
      <p:sp>
        <p:nvSpPr>
          <p:cNvPr id="827" name="Google Shape;827;p98"/>
          <p:cNvSpPr/>
          <p:nvPr/>
        </p:nvSpPr>
        <p:spPr>
          <a:xfrm>
            <a:off x="6662625" y="2455063"/>
            <a:ext cx="608256" cy="56559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98"/>
          <p:cNvSpPr/>
          <p:nvPr/>
        </p:nvSpPr>
        <p:spPr>
          <a:xfrm>
            <a:off x="6662625" y="3650188"/>
            <a:ext cx="608256" cy="56559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9" name="Google Shape;829;p98"/>
          <p:cNvCxnSpPr>
            <a:stCxn id="826" idx="3"/>
          </p:cNvCxnSpPr>
          <p:nvPr/>
        </p:nvCxnSpPr>
        <p:spPr>
          <a:xfrm>
            <a:off x="1292075" y="3577600"/>
            <a:ext cx="1449000" cy="10500"/>
          </a:xfrm>
          <a:prstGeom prst="straightConnector1">
            <a:avLst/>
          </a:prstGeom>
          <a:noFill/>
          <a:ln cap="flat" cmpd="sng" w="19050">
            <a:solidFill>
              <a:schemeClr val="dk2"/>
            </a:solidFill>
            <a:prstDash val="solid"/>
            <a:round/>
            <a:headEnd len="med" w="med" type="none"/>
            <a:tailEnd len="med" w="med" type="stealth"/>
          </a:ln>
        </p:spPr>
      </p:cxnSp>
      <p:cxnSp>
        <p:nvCxnSpPr>
          <p:cNvPr id="830" name="Google Shape;830;p98"/>
          <p:cNvCxnSpPr>
            <a:stCxn id="827" idx="1"/>
            <a:endCxn id="820" idx="3"/>
          </p:cNvCxnSpPr>
          <p:nvPr/>
        </p:nvCxnSpPr>
        <p:spPr>
          <a:xfrm flipH="1">
            <a:off x="5150025" y="2737861"/>
            <a:ext cx="1512600" cy="839700"/>
          </a:xfrm>
          <a:prstGeom prst="straightConnector1">
            <a:avLst/>
          </a:prstGeom>
          <a:noFill/>
          <a:ln cap="flat" cmpd="sng" w="9525">
            <a:solidFill>
              <a:schemeClr val="dk2"/>
            </a:solidFill>
            <a:prstDash val="solid"/>
            <a:round/>
            <a:headEnd len="med" w="med" type="stealth"/>
            <a:tailEnd len="med" w="med" type="stealth"/>
          </a:ln>
        </p:spPr>
      </p:cxnSp>
      <p:cxnSp>
        <p:nvCxnSpPr>
          <p:cNvPr id="831" name="Google Shape;831;p98"/>
          <p:cNvCxnSpPr>
            <a:stCxn id="828" idx="1"/>
            <a:endCxn id="820" idx="3"/>
          </p:cNvCxnSpPr>
          <p:nvPr/>
        </p:nvCxnSpPr>
        <p:spPr>
          <a:xfrm rot="10800000">
            <a:off x="5150025" y="3577486"/>
            <a:ext cx="1512600" cy="355500"/>
          </a:xfrm>
          <a:prstGeom prst="straightConnector1">
            <a:avLst/>
          </a:prstGeom>
          <a:noFill/>
          <a:ln cap="flat" cmpd="sng" w="9525">
            <a:solidFill>
              <a:schemeClr val="dk2"/>
            </a:solidFill>
            <a:prstDash val="solid"/>
            <a:round/>
            <a:headEnd len="med" w="med" type="stealth"/>
            <a:tailEnd len="med" w="med" type="stealth"/>
          </a:ln>
        </p:spPr>
      </p:cxnSp>
      <p:sp>
        <p:nvSpPr>
          <p:cNvPr id="832" name="Google Shape;832;p98"/>
          <p:cNvSpPr txBox="1"/>
          <p:nvPr/>
        </p:nvSpPr>
        <p:spPr>
          <a:xfrm>
            <a:off x="1371225" y="3047500"/>
            <a:ext cx="126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Send to Queue</a:t>
            </a:r>
            <a:endParaRPr sz="1200"/>
          </a:p>
        </p:txBody>
      </p:sp>
      <p:sp>
        <p:nvSpPr>
          <p:cNvPr id="833" name="Google Shape;833;p98"/>
          <p:cNvSpPr txBox="1"/>
          <p:nvPr/>
        </p:nvSpPr>
        <p:spPr>
          <a:xfrm>
            <a:off x="5547118" y="3240486"/>
            <a:ext cx="144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Take from Queue</a:t>
            </a:r>
            <a:endParaRPr sz="1200"/>
          </a:p>
        </p:txBody>
      </p:sp>
      <p:sp>
        <p:nvSpPr>
          <p:cNvPr id="834" name="Google Shape;834;p98"/>
          <p:cNvSpPr txBox="1"/>
          <p:nvPr/>
        </p:nvSpPr>
        <p:spPr>
          <a:xfrm>
            <a:off x="3053850" y="4074050"/>
            <a:ext cx="20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Highly-Available Queue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99"/>
          <p:cNvSpPr txBox="1"/>
          <p:nvPr>
            <p:ph idx="1" type="subTitle"/>
          </p:nvPr>
        </p:nvSpPr>
        <p:spPr>
          <a:xfrm>
            <a:off x="-79975" y="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Introduction to SQS</a:t>
            </a:r>
            <a:endParaRPr>
              <a:solidFill>
                <a:srgbClr val="FF7A00"/>
              </a:solidFill>
              <a:latin typeface="EB Garamond"/>
              <a:ea typeface="EB Garamond"/>
              <a:cs typeface="EB Garamond"/>
              <a:sym typeface="EB Garamond"/>
            </a:endParaRPr>
          </a:p>
        </p:txBody>
      </p:sp>
      <p:sp>
        <p:nvSpPr>
          <p:cNvPr id="840" name="Google Shape;840;p9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41" name="Google Shape;841;p99"/>
          <p:cNvSpPr txBox="1"/>
          <p:nvPr/>
        </p:nvSpPr>
        <p:spPr>
          <a:xfrm>
            <a:off x="330875" y="849700"/>
            <a:ext cx="7984200" cy="15609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Amazon SQS is a fast reliable, scalable, and fully managed message queuing service.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rPr lang="en" sz="1800">
                <a:solidFill>
                  <a:srgbClr val="666666"/>
                </a:solidFill>
                <a:latin typeface="EB Garamond"/>
                <a:ea typeface="EB Garamond"/>
                <a:cs typeface="EB Garamond"/>
                <a:sym typeface="EB Garamond"/>
              </a:rPr>
              <a:t>Amazon SQS makes it simple and quiet cost effective to decouple the components of a specific application. </a:t>
            </a:r>
            <a:endParaRPr sz="1800">
              <a:solidFill>
                <a:srgbClr val="666666"/>
              </a:solidFill>
              <a:latin typeface="EB Garamond"/>
              <a:ea typeface="EB Garamond"/>
              <a:cs typeface="EB Garamond"/>
              <a:sym typeface="EB Garamond"/>
            </a:endParaRPr>
          </a:p>
        </p:txBody>
      </p:sp>
      <p:sp>
        <p:nvSpPr>
          <p:cNvPr id="842" name="Google Shape;842;p99"/>
          <p:cNvSpPr/>
          <p:nvPr/>
        </p:nvSpPr>
        <p:spPr>
          <a:xfrm>
            <a:off x="2870600" y="3282350"/>
            <a:ext cx="2123400" cy="708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99"/>
          <p:cNvSpPr/>
          <p:nvPr/>
        </p:nvSpPr>
        <p:spPr>
          <a:xfrm>
            <a:off x="3067942" y="3464900"/>
            <a:ext cx="1686000" cy="34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4" name="Google Shape;844;p99"/>
          <p:cNvCxnSpPr/>
          <p:nvPr/>
        </p:nvCxnSpPr>
        <p:spPr>
          <a:xfrm>
            <a:off x="3382800" y="3475550"/>
            <a:ext cx="0" cy="330900"/>
          </a:xfrm>
          <a:prstGeom prst="straightConnector1">
            <a:avLst/>
          </a:prstGeom>
          <a:noFill/>
          <a:ln cap="flat" cmpd="sng" w="9525">
            <a:solidFill>
              <a:schemeClr val="dk2"/>
            </a:solidFill>
            <a:prstDash val="solid"/>
            <a:round/>
            <a:headEnd len="med" w="med" type="none"/>
            <a:tailEnd len="med" w="med" type="none"/>
          </a:ln>
        </p:spPr>
      </p:cxnSp>
      <p:cxnSp>
        <p:nvCxnSpPr>
          <p:cNvPr id="845" name="Google Shape;845;p99"/>
          <p:cNvCxnSpPr/>
          <p:nvPr/>
        </p:nvCxnSpPr>
        <p:spPr>
          <a:xfrm>
            <a:off x="3737975" y="3475550"/>
            <a:ext cx="0" cy="330900"/>
          </a:xfrm>
          <a:prstGeom prst="straightConnector1">
            <a:avLst/>
          </a:prstGeom>
          <a:noFill/>
          <a:ln cap="flat" cmpd="sng" w="9525">
            <a:solidFill>
              <a:schemeClr val="dk2"/>
            </a:solidFill>
            <a:prstDash val="solid"/>
            <a:round/>
            <a:headEnd len="med" w="med" type="none"/>
            <a:tailEnd len="med" w="med" type="none"/>
          </a:ln>
        </p:spPr>
      </p:cxnSp>
      <p:cxnSp>
        <p:nvCxnSpPr>
          <p:cNvPr id="846" name="Google Shape;846;p99"/>
          <p:cNvCxnSpPr/>
          <p:nvPr/>
        </p:nvCxnSpPr>
        <p:spPr>
          <a:xfrm>
            <a:off x="4071800" y="3475550"/>
            <a:ext cx="0" cy="330900"/>
          </a:xfrm>
          <a:prstGeom prst="straightConnector1">
            <a:avLst/>
          </a:prstGeom>
          <a:noFill/>
          <a:ln cap="flat" cmpd="sng" w="9525">
            <a:solidFill>
              <a:schemeClr val="dk2"/>
            </a:solidFill>
            <a:prstDash val="solid"/>
            <a:round/>
            <a:headEnd len="med" w="med" type="none"/>
            <a:tailEnd len="med" w="med" type="none"/>
          </a:ln>
        </p:spPr>
      </p:cxnSp>
      <p:cxnSp>
        <p:nvCxnSpPr>
          <p:cNvPr id="847" name="Google Shape;847;p99"/>
          <p:cNvCxnSpPr/>
          <p:nvPr/>
        </p:nvCxnSpPr>
        <p:spPr>
          <a:xfrm>
            <a:off x="4405600" y="3475550"/>
            <a:ext cx="0" cy="330900"/>
          </a:xfrm>
          <a:prstGeom prst="straightConnector1">
            <a:avLst/>
          </a:prstGeom>
          <a:noFill/>
          <a:ln cap="flat" cmpd="sng" w="9525">
            <a:solidFill>
              <a:schemeClr val="dk2"/>
            </a:solidFill>
            <a:prstDash val="solid"/>
            <a:round/>
            <a:headEnd len="med" w="med" type="none"/>
            <a:tailEnd len="med" w="med" type="none"/>
          </a:ln>
        </p:spPr>
      </p:cxnSp>
      <p:pic>
        <p:nvPicPr>
          <p:cNvPr descr="c9345f899af190af5a8642b356e31e62.jpg" id="848" name="Google Shape;848;p99"/>
          <p:cNvPicPr preferRelativeResize="0"/>
          <p:nvPr/>
        </p:nvPicPr>
        <p:blipFill>
          <a:blip r:embed="rId3">
            <a:alphaModFix/>
          </a:blip>
          <a:stretch>
            <a:fillRect/>
          </a:stretch>
        </p:blipFill>
        <p:spPr>
          <a:xfrm>
            <a:off x="251000" y="3193787"/>
            <a:ext cx="885125" cy="885125"/>
          </a:xfrm>
          <a:prstGeom prst="rect">
            <a:avLst/>
          </a:prstGeom>
          <a:noFill/>
          <a:ln>
            <a:noFill/>
          </a:ln>
        </p:spPr>
      </p:pic>
      <p:sp>
        <p:nvSpPr>
          <p:cNvPr id="849" name="Google Shape;849;p99"/>
          <p:cNvSpPr/>
          <p:nvPr/>
        </p:nvSpPr>
        <p:spPr>
          <a:xfrm>
            <a:off x="6506675" y="2513813"/>
            <a:ext cx="608256" cy="56559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99"/>
          <p:cNvSpPr/>
          <p:nvPr/>
        </p:nvSpPr>
        <p:spPr>
          <a:xfrm>
            <a:off x="6506675" y="3708938"/>
            <a:ext cx="608256" cy="56559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1" name="Google Shape;851;p99"/>
          <p:cNvCxnSpPr>
            <a:stCxn id="848" idx="3"/>
          </p:cNvCxnSpPr>
          <p:nvPr/>
        </p:nvCxnSpPr>
        <p:spPr>
          <a:xfrm>
            <a:off x="1136125" y="3636350"/>
            <a:ext cx="1449000" cy="10500"/>
          </a:xfrm>
          <a:prstGeom prst="straightConnector1">
            <a:avLst/>
          </a:prstGeom>
          <a:noFill/>
          <a:ln cap="flat" cmpd="sng" w="19050">
            <a:solidFill>
              <a:schemeClr val="dk2"/>
            </a:solidFill>
            <a:prstDash val="solid"/>
            <a:round/>
            <a:headEnd len="med" w="med" type="none"/>
            <a:tailEnd len="med" w="med" type="stealth"/>
          </a:ln>
        </p:spPr>
      </p:cxnSp>
      <p:cxnSp>
        <p:nvCxnSpPr>
          <p:cNvPr id="852" name="Google Shape;852;p99"/>
          <p:cNvCxnSpPr>
            <a:stCxn id="849" idx="1"/>
            <a:endCxn id="842" idx="3"/>
          </p:cNvCxnSpPr>
          <p:nvPr/>
        </p:nvCxnSpPr>
        <p:spPr>
          <a:xfrm flipH="1">
            <a:off x="4994075" y="2796611"/>
            <a:ext cx="1512600" cy="839700"/>
          </a:xfrm>
          <a:prstGeom prst="straightConnector1">
            <a:avLst/>
          </a:prstGeom>
          <a:noFill/>
          <a:ln cap="flat" cmpd="sng" w="9525">
            <a:solidFill>
              <a:schemeClr val="dk2"/>
            </a:solidFill>
            <a:prstDash val="solid"/>
            <a:round/>
            <a:headEnd len="med" w="med" type="stealth"/>
            <a:tailEnd len="med" w="med" type="stealth"/>
          </a:ln>
        </p:spPr>
      </p:cxnSp>
      <p:cxnSp>
        <p:nvCxnSpPr>
          <p:cNvPr id="853" name="Google Shape;853;p99"/>
          <p:cNvCxnSpPr>
            <a:stCxn id="850" idx="1"/>
            <a:endCxn id="842" idx="3"/>
          </p:cNvCxnSpPr>
          <p:nvPr/>
        </p:nvCxnSpPr>
        <p:spPr>
          <a:xfrm rot="10800000">
            <a:off x="4994075" y="3636236"/>
            <a:ext cx="1512600" cy="355500"/>
          </a:xfrm>
          <a:prstGeom prst="straightConnector1">
            <a:avLst/>
          </a:prstGeom>
          <a:noFill/>
          <a:ln cap="flat" cmpd="sng" w="9525">
            <a:solidFill>
              <a:schemeClr val="dk2"/>
            </a:solidFill>
            <a:prstDash val="solid"/>
            <a:round/>
            <a:headEnd len="med" w="med" type="stealth"/>
            <a:tailEnd len="med" w="med" type="stealth"/>
          </a:ln>
        </p:spPr>
      </p:cxnSp>
      <p:sp>
        <p:nvSpPr>
          <p:cNvPr id="854" name="Google Shape;854;p99"/>
          <p:cNvSpPr txBox="1"/>
          <p:nvPr/>
        </p:nvSpPr>
        <p:spPr>
          <a:xfrm>
            <a:off x="1215275" y="3106250"/>
            <a:ext cx="126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Send to Queue</a:t>
            </a:r>
            <a:endParaRPr sz="1200"/>
          </a:p>
        </p:txBody>
      </p:sp>
      <p:sp>
        <p:nvSpPr>
          <p:cNvPr id="855" name="Google Shape;855;p99"/>
          <p:cNvSpPr txBox="1"/>
          <p:nvPr/>
        </p:nvSpPr>
        <p:spPr>
          <a:xfrm>
            <a:off x="5391168" y="3299236"/>
            <a:ext cx="144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Take from Queue</a:t>
            </a:r>
            <a:endParaRPr sz="1200"/>
          </a:p>
        </p:txBody>
      </p:sp>
      <p:sp>
        <p:nvSpPr>
          <p:cNvPr id="856" name="Google Shape;856;p99"/>
          <p:cNvSpPr txBox="1"/>
          <p:nvPr/>
        </p:nvSpPr>
        <p:spPr>
          <a:xfrm>
            <a:off x="2897900" y="4132800"/>
            <a:ext cx="20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SQS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00"/>
          <p:cNvSpPr txBox="1"/>
          <p:nvPr>
            <p:ph idx="1" type="subTitle"/>
          </p:nvPr>
        </p:nvSpPr>
        <p:spPr>
          <a:xfrm>
            <a:off x="-79975" y="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Tightly Coupled Systems</a:t>
            </a:r>
            <a:endParaRPr>
              <a:solidFill>
                <a:srgbClr val="FF7A00"/>
              </a:solidFill>
              <a:latin typeface="EB Garamond"/>
              <a:ea typeface="EB Garamond"/>
              <a:cs typeface="EB Garamond"/>
              <a:sym typeface="EB Garamond"/>
            </a:endParaRPr>
          </a:p>
        </p:txBody>
      </p:sp>
      <p:sp>
        <p:nvSpPr>
          <p:cNvPr id="862" name="Google Shape;862;p10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63" name="Google Shape;863;p100"/>
          <p:cNvSpPr txBox="1"/>
          <p:nvPr/>
        </p:nvSpPr>
        <p:spPr>
          <a:xfrm>
            <a:off x="234125" y="793275"/>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Clr>
                <a:srgbClr val="000000"/>
              </a:buClr>
              <a:buSzPts val="1100"/>
              <a:buFont typeface="Arial"/>
              <a:buNone/>
            </a:pPr>
            <a:r>
              <a:rPr lang="en" sz="1800">
                <a:solidFill>
                  <a:srgbClr val="666666"/>
                </a:solidFill>
                <a:latin typeface="EB Garamond"/>
                <a:ea typeface="EB Garamond"/>
                <a:cs typeface="EB Garamond"/>
                <a:sym typeface="EB Garamond"/>
              </a:rPr>
              <a:t>Components of system architecture directly communicate with each other and have hard-dependency on each other.</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descr="c9345f899af190af5a8642b356e31e62.jpg" id="864" name="Google Shape;864;p100"/>
          <p:cNvPicPr preferRelativeResize="0"/>
          <p:nvPr/>
        </p:nvPicPr>
        <p:blipFill>
          <a:blip r:embed="rId3">
            <a:alphaModFix/>
          </a:blip>
          <a:stretch>
            <a:fillRect/>
          </a:stretch>
        </p:blipFill>
        <p:spPr>
          <a:xfrm>
            <a:off x="1696750" y="2833462"/>
            <a:ext cx="885125" cy="885125"/>
          </a:xfrm>
          <a:prstGeom prst="rect">
            <a:avLst/>
          </a:prstGeom>
          <a:noFill/>
          <a:ln>
            <a:noFill/>
          </a:ln>
        </p:spPr>
      </p:pic>
      <p:sp>
        <p:nvSpPr>
          <p:cNvPr id="865" name="Google Shape;865;p100"/>
          <p:cNvSpPr/>
          <p:nvPr/>
        </p:nvSpPr>
        <p:spPr>
          <a:xfrm>
            <a:off x="5015450" y="2993225"/>
            <a:ext cx="608256" cy="56559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6" name="Google Shape;866;p100"/>
          <p:cNvCxnSpPr/>
          <p:nvPr/>
        </p:nvCxnSpPr>
        <p:spPr>
          <a:xfrm flipH="1" rot="10800000">
            <a:off x="2720950" y="3266725"/>
            <a:ext cx="1974300" cy="18600"/>
          </a:xfrm>
          <a:prstGeom prst="straightConnector1">
            <a:avLst/>
          </a:prstGeom>
          <a:noFill/>
          <a:ln cap="flat" cmpd="sng" w="19050">
            <a:solidFill>
              <a:schemeClr val="dk2"/>
            </a:solidFill>
            <a:prstDash val="solid"/>
            <a:round/>
            <a:headEnd len="med" w="med" type="stealth"/>
            <a:tailEnd len="med" w="med" type="stealth"/>
          </a:ln>
        </p:spPr>
      </p:cxnSp>
      <p:sp>
        <p:nvSpPr>
          <p:cNvPr id="867" name="Google Shape;867;p100"/>
          <p:cNvSpPr txBox="1"/>
          <p:nvPr/>
        </p:nvSpPr>
        <p:spPr>
          <a:xfrm>
            <a:off x="1636575" y="3718600"/>
            <a:ext cx="126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Producers</a:t>
            </a:r>
            <a:endParaRPr/>
          </a:p>
        </p:txBody>
      </p:sp>
      <p:sp>
        <p:nvSpPr>
          <p:cNvPr id="868" name="Google Shape;868;p100"/>
          <p:cNvSpPr txBox="1"/>
          <p:nvPr/>
        </p:nvSpPr>
        <p:spPr>
          <a:xfrm>
            <a:off x="4828300" y="3718600"/>
            <a:ext cx="126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Consumers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01"/>
          <p:cNvSpPr txBox="1"/>
          <p:nvPr>
            <p:ph idx="1" type="subTitle"/>
          </p:nvPr>
        </p:nvSpPr>
        <p:spPr>
          <a:xfrm>
            <a:off x="-63575" y="12877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Loosely Coupled System</a:t>
            </a:r>
            <a:endParaRPr>
              <a:solidFill>
                <a:srgbClr val="FF7A00"/>
              </a:solidFill>
              <a:latin typeface="EB Garamond"/>
              <a:ea typeface="EB Garamond"/>
              <a:cs typeface="EB Garamond"/>
              <a:sym typeface="EB Garamond"/>
            </a:endParaRPr>
          </a:p>
        </p:txBody>
      </p:sp>
      <p:sp>
        <p:nvSpPr>
          <p:cNvPr id="874" name="Google Shape;874;p10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75" name="Google Shape;875;p101"/>
          <p:cNvSpPr txBox="1"/>
          <p:nvPr/>
        </p:nvSpPr>
        <p:spPr>
          <a:xfrm>
            <a:off x="250525" y="721225"/>
            <a:ext cx="7984200" cy="15609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Components of system architecture that can process the information without being directly connected.</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descr="c9345f899af190af5a8642b356e31e62.jpg" id="876" name="Google Shape;876;p101"/>
          <p:cNvPicPr preferRelativeResize="0"/>
          <p:nvPr/>
        </p:nvPicPr>
        <p:blipFill>
          <a:blip r:embed="rId3">
            <a:alphaModFix/>
          </a:blip>
          <a:stretch>
            <a:fillRect/>
          </a:stretch>
        </p:blipFill>
        <p:spPr>
          <a:xfrm>
            <a:off x="642875" y="3032237"/>
            <a:ext cx="885125" cy="885125"/>
          </a:xfrm>
          <a:prstGeom prst="rect">
            <a:avLst/>
          </a:prstGeom>
          <a:noFill/>
          <a:ln>
            <a:noFill/>
          </a:ln>
        </p:spPr>
      </p:pic>
      <p:sp>
        <p:nvSpPr>
          <p:cNvPr id="877" name="Google Shape;877;p101"/>
          <p:cNvSpPr/>
          <p:nvPr/>
        </p:nvSpPr>
        <p:spPr>
          <a:xfrm>
            <a:off x="6387625" y="2661613"/>
            <a:ext cx="608256" cy="56559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8" name="Google Shape;878;p101"/>
          <p:cNvCxnSpPr/>
          <p:nvPr/>
        </p:nvCxnSpPr>
        <p:spPr>
          <a:xfrm flipH="1" rot="10800000">
            <a:off x="1604063" y="3466100"/>
            <a:ext cx="1027500" cy="8100"/>
          </a:xfrm>
          <a:prstGeom prst="straightConnector1">
            <a:avLst/>
          </a:prstGeom>
          <a:noFill/>
          <a:ln cap="flat" cmpd="sng" w="19050">
            <a:solidFill>
              <a:schemeClr val="dk2"/>
            </a:solidFill>
            <a:prstDash val="solid"/>
            <a:round/>
            <a:headEnd len="med" w="med" type="none"/>
            <a:tailEnd len="med" w="med" type="stealth"/>
          </a:ln>
        </p:spPr>
      </p:cxnSp>
      <p:sp>
        <p:nvSpPr>
          <p:cNvPr id="879" name="Google Shape;879;p101"/>
          <p:cNvSpPr/>
          <p:nvPr/>
        </p:nvSpPr>
        <p:spPr>
          <a:xfrm>
            <a:off x="6387625" y="3606700"/>
            <a:ext cx="608256" cy="56559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01"/>
          <p:cNvSpPr/>
          <p:nvPr/>
        </p:nvSpPr>
        <p:spPr>
          <a:xfrm>
            <a:off x="2707625" y="3116150"/>
            <a:ext cx="2123400" cy="708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01"/>
          <p:cNvSpPr/>
          <p:nvPr/>
        </p:nvSpPr>
        <p:spPr>
          <a:xfrm>
            <a:off x="2904967" y="3298700"/>
            <a:ext cx="1686000" cy="34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2" name="Google Shape;882;p101"/>
          <p:cNvCxnSpPr/>
          <p:nvPr/>
        </p:nvCxnSpPr>
        <p:spPr>
          <a:xfrm>
            <a:off x="3219825" y="3309350"/>
            <a:ext cx="0" cy="330900"/>
          </a:xfrm>
          <a:prstGeom prst="straightConnector1">
            <a:avLst/>
          </a:prstGeom>
          <a:noFill/>
          <a:ln cap="flat" cmpd="sng" w="9525">
            <a:solidFill>
              <a:schemeClr val="dk2"/>
            </a:solidFill>
            <a:prstDash val="solid"/>
            <a:round/>
            <a:headEnd len="med" w="med" type="none"/>
            <a:tailEnd len="med" w="med" type="none"/>
          </a:ln>
        </p:spPr>
      </p:cxnSp>
      <p:cxnSp>
        <p:nvCxnSpPr>
          <p:cNvPr id="883" name="Google Shape;883;p101"/>
          <p:cNvCxnSpPr/>
          <p:nvPr/>
        </p:nvCxnSpPr>
        <p:spPr>
          <a:xfrm>
            <a:off x="3575000" y="3309350"/>
            <a:ext cx="0" cy="330900"/>
          </a:xfrm>
          <a:prstGeom prst="straightConnector1">
            <a:avLst/>
          </a:prstGeom>
          <a:noFill/>
          <a:ln cap="flat" cmpd="sng" w="9525">
            <a:solidFill>
              <a:schemeClr val="dk2"/>
            </a:solidFill>
            <a:prstDash val="solid"/>
            <a:round/>
            <a:headEnd len="med" w="med" type="none"/>
            <a:tailEnd len="med" w="med" type="none"/>
          </a:ln>
        </p:spPr>
      </p:cxnSp>
      <p:cxnSp>
        <p:nvCxnSpPr>
          <p:cNvPr id="884" name="Google Shape;884;p101"/>
          <p:cNvCxnSpPr/>
          <p:nvPr/>
        </p:nvCxnSpPr>
        <p:spPr>
          <a:xfrm>
            <a:off x="3908825" y="3309350"/>
            <a:ext cx="0" cy="330900"/>
          </a:xfrm>
          <a:prstGeom prst="straightConnector1">
            <a:avLst/>
          </a:prstGeom>
          <a:noFill/>
          <a:ln cap="flat" cmpd="sng" w="9525">
            <a:solidFill>
              <a:schemeClr val="dk2"/>
            </a:solidFill>
            <a:prstDash val="solid"/>
            <a:round/>
            <a:headEnd len="med" w="med" type="none"/>
            <a:tailEnd len="med" w="med" type="none"/>
          </a:ln>
        </p:spPr>
      </p:cxnSp>
      <p:cxnSp>
        <p:nvCxnSpPr>
          <p:cNvPr id="885" name="Google Shape;885;p101"/>
          <p:cNvCxnSpPr/>
          <p:nvPr/>
        </p:nvCxnSpPr>
        <p:spPr>
          <a:xfrm>
            <a:off x="4242625" y="3309350"/>
            <a:ext cx="0" cy="330900"/>
          </a:xfrm>
          <a:prstGeom prst="straightConnector1">
            <a:avLst/>
          </a:prstGeom>
          <a:noFill/>
          <a:ln cap="flat" cmpd="sng" w="9525">
            <a:solidFill>
              <a:schemeClr val="dk2"/>
            </a:solidFill>
            <a:prstDash val="solid"/>
            <a:round/>
            <a:headEnd len="med" w="med" type="none"/>
            <a:tailEnd len="med" w="med" type="none"/>
          </a:ln>
        </p:spPr>
      </p:cxnSp>
      <p:cxnSp>
        <p:nvCxnSpPr>
          <p:cNvPr id="886" name="Google Shape;886;p101"/>
          <p:cNvCxnSpPr>
            <a:stCxn id="877" idx="1"/>
            <a:endCxn id="880" idx="3"/>
          </p:cNvCxnSpPr>
          <p:nvPr/>
        </p:nvCxnSpPr>
        <p:spPr>
          <a:xfrm flipH="1">
            <a:off x="4830925" y="2944411"/>
            <a:ext cx="1556700" cy="525600"/>
          </a:xfrm>
          <a:prstGeom prst="straightConnector1">
            <a:avLst/>
          </a:prstGeom>
          <a:noFill/>
          <a:ln cap="flat" cmpd="sng" w="9525">
            <a:solidFill>
              <a:schemeClr val="dk2"/>
            </a:solidFill>
            <a:prstDash val="solid"/>
            <a:round/>
            <a:headEnd len="med" w="med" type="stealth"/>
            <a:tailEnd len="med" w="med" type="stealth"/>
          </a:ln>
        </p:spPr>
      </p:cxnSp>
      <p:cxnSp>
        <p:nvCxnSpPr>
          <p:cNvPr id="887" name="Google Shape;887;p101"/>
          <p:cNvCxnSpPr>
            <a:endCxn id="880" idx="3"/>
          </p:cNvCxnSpPr>
          <p:nvPr/>
        </p:nvCxnSpPr>
        <p:spPr>
          <a:xfrm rot="10800000">
            <a:off x="4831025" y="3470150"/>
            <a:ext cx="1512600" cy="355500"/>
          </a:xfrm>
          <a:prstGeom prst="straightConnector1">
            <a:avLst/>
          </a:prstGeom>
          <a:noFill/>
          <a:ln cap="flat" cmpd="sng" w="9525">
            <a:solidFill>
              <a:schemeClr val="dk2"/>
            </a:solidFill>
            <a:prstDash val="solid"/>
            <a:round/>
            <a:headEnd len="med" w="med" type="stealth"/>
            <a:tailEnd len="med" w="med" type="stealth"/>
          </a:ln>
        </p:spPr>
      </p:cxnSp>
      <p:sp>
        <p:nvSpPr>
          <p:cNvPr id="888" name="Google Shape;888;p101"/>
          <p:cNvSpPr txBox="1"/>
          <p:nvPr/>
        </p:nvSpPr>
        <p:spPr>
          <a:xfrm>
            <a:off x="507900" y="3879850"/>
            <a:ext cx="126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Producers</a:t>
            </a:r>
            <a:endParaRPr/>
          </a:p>
        </p:txBody>
      </p:sp>
      <p:sp>
        <p:nvSpPr>
          <p:cNvPr id="889" name="Google Shape;889;p101"/>
          <p:cNvSpPr txBox="1"/>
          <p:nvPr/>
        </p:nvSpPr>
        <p:spPr>
          <a:xfrm>
            <a:off x="6150425" y="4220675"/>
            <a:ext cx="126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Consumers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1000"/>
                                        <p:tgtEl>
                                          <p:spTgt spid="8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02"/>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   Storage Gateway</a:t>
            </a:r>
            <a:endParaRPr>
              <a:solidFill>
                <a:srgbClr val="666666"/>
              </a:solidFill>
              <a:latin typeface="EB Garamond"/>
              <a:ea typeface="EB Garamond"/>
              <a:cs typeface="EB Garamond"/>
              <a:sym typeface="EB Garamond"/>
            </a:endParaRPr>
          </a:p>
        </p:txBody>
      </p:sp>
      <p:sp>
        <p:nvSpPr>
          <p:cNvPr id="895" name="Google Shape;895;p102"/>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Hybrid Storage</a:t>
            </a:r>
            <a:endParaRPr>
              <a:solidFill>
                <a:srgbClr val="FF7A00"/>
              </a:solidFill>
              <a:latin typeface="EB Garamond"/>
              <a:ea typeface="EB Garamond"/>
              <a:cs typeface="EB Garamond"/>
              <a:sym typeface="EB Garamond"/>
            </a:endParaRPr>
          </a:p>
        </p:txBody>
      </p:sp>
      <p:cxnSp>
        <p:nvCxnSpPr>
          <p:cNvPr id="896" name="Google Shape;896;p102"/>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897" name="Google Shape;897;p102"/>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03"/>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Introduction</a:t>
            </a:r>
            <a:endParaRPr>
              <a:solidFill>
                <a:srgbClr val="FF7A00"/>
              </a:solidFill>
              <a:latin typeface="EB Garamond"/>
              <a:ea typeface="EB Garamond"/>
              <a:cs typeface="EB Garamond"/>
              <a:sym typeface="EB Garamond"/>
            </a:endParaRPr>
          </a:p>
        </p:txBody>
      </p:sp>
      <p:sp>
        <p:nvSpPr>
          <p:cNvPr id="903" name="Google Shape;903;p10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04" name="Google Shape;904;p103"/>
          <p:cNvSpPr txBox="1"/>
          <p:nvPr/>
        </p:nvSpPr>
        <p:spPr>
          <a:xfrm>
            <a:off x="191450" y="85725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AWS Storage Gateway is a hybrid storage service that allows the on-premise application to easily use the cloud storage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905" name="Google Shape;905;p103"/>
          <p:cNvPicPr preferRelativeResize="0"/>
          <p:nvPr/>
        </p:nvPicPr>
        <p:blipFill>
          <a:blip r:embed="rId3">
            <a:alphaModFix/>
          </a:blip>
          <a:stretch>
            <a:fillRect/>
          </a:stretch>
        </p:blipFill>
        <p:spPr>
          <a:xfrm>
            <a:off x="1577900" y="2283600"/>
            <a:ext cx="5623950" cy="16789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04"/>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Storage Gateway</a:t>
            </a:r>
            <a:endParaRPr>
              <a:solidFill>
                <a:srgbClr val="FF7A00"/>
              </a:solidFill>
              <a:latin typeface="EB Garamond"/>
              <a:ea typeface="EB Garamond"/>
              <a:cs typeface="EB Garamond"/>
              <a:sym typeface="EB Garamond"/>
            </a:endParaRPr>
          </a:p>
        </p:txBody>
      </p:sp>
      <p:sp>
        <p:nvSpPr>
          <p:cNvPr id="911" name="Google Shape;911;p10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12" name="Google Shape;912;p104"/>
          <p:cNvSpPr txBox="1"/>
          <p:nvPr/>
        </p:nvSpPr>
        <p:spPr>
          <a:xfrm>
            <a:off x="159425" y="761275"/>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Storage Gateway appliance uses standard storage protocols like NFS, iSCSI which the application connects to and stores the data.</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The other end of storage gateway connects to AWS storage services like S3, Glacier and EBS Snapshots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913" name="Google Shape;913;p104"/>
          <p:cNvPicPr preferRelativeResize="0"/>
          <p:nvPr/>
        </p:nvPicPr>
        <p:blipFill>
          <a:blip r:embed="rId3">
            <a:alphaModFix/>
          </a:blip>
          <a:stretch>
            <a:fillRect/>
          </a:stretch>
        </p:blipFill>
        <p:spPr>
          <a:xfrm>
            <a:off x="2000850" y="2811575"/>
            <a:ext cx="5142301" cy="15351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05"/>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Storage Gateway Configuration</a:t>
            </a:r>
            <a:endParaRPr>
              <a:solidFill>
                <a:srgbClr val="FF7A00"/>
              </a:solidFill>
              <a:latin typeface="EB Garamond"/>
              <a:ea typeface="EB Garamond"/>
              <a:cs typeface="EB Garamond"/>
              <a:sym typeface="EB Garamond"/>
            </a:endParaRPr>
          </a:p>
        </p:txBody>
      </p:sp>
      <p:sp>
        <p:nvSpPr>
          <p:cNvPr id="919" name="Google Shape;919;p10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20" name="Google Shape;920;p105"/>
          <p:cNvSpPr txBox="1"/>
          <p:nvPr/>
        </p:nvSpPr>
        <p:spPr>
          <a:xfrm>
            <a:off x="170100" y="85725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There are three different configuration available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Gateway Stored Volume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Gateway Cached Volume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 Gateway-virtual tape library</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3"/>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666666"/>
                </a:solidFill>
                <a:latin typeface="EB Garamond"/>
                <a:ea typeface="EB Garamond"/>
                <a:cs typeface="EB Garamond"/>
                <a:sym typeface="EB Garamond"/>
              </a:rPr>
              <a:t>            Instance Store</a:t>
            </a:r>
            <a:endParaRPr>
              <a:solidFill>
                <a:srgbClr val="666666"/>
              </a:solidFill>
              <a:latin typeface="EB Garamond"/>
              <a:ea typeface="EB Garamond"/>
              <a:cs typeface="EB Garamond"/>
              <a:sym typeface="EB Garamond"/>
            </a:endParaRPr>
          </a:p>
        </p:txBody>
      </p:sp>
      <p:sp>
        <p:nvSpPr>
          <p:cNvPr id="223" name="Google Shape;223;p43"/>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Temporary Data</a:t>
            </a:r>
            <a:endParaRPr>
              <a:solidFill>
                <a:srgbClr val="FF7A00"/>
              </a:solidFill>
              <a:latin typeface="EB Garamond"/>
              <a:ea typeface="EB Garamond"/>
              <a:cs typeface="EB Garamond"/>
              <a:sym typeface="EB Garamond"/>
            </a:endParaRPr>
          </a:p>
        </p:txBody>
      </p:sp>
      <p:cxnSp>
        <p:nvCxnSpPr>
          <p:cNvPr id="224" name="Google Shape;224;p43"/>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225" name="Google Shape;225;p43"/>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06"/>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Gateway Stored Volumes</a:t>
            </a:r>
            <a:endParaRPr>
              <a:solidFill>
                <a:srgbClr val="FF7A00"/>
              </a:solidFill>
              <a:latin typeface="EB Garamond"/>
              <a:ea typeface="EB Garamond"/>
              <a:cs typeface="EB Garamond"/>
              <a:sym typeface="EB Garamond"/>
            </a:endParaRPr>
          </a:p>
        </p:txBody>
      </p:sp>
      <p:sp>
        <p:nvSpPr>
          <p:cNvPr id="926" name="Google Shape;926;p10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27" name="Google Shape;927;p106"/>
          <p:cNvSpPr txBox="1"/>
          <p:nvPr/>
        </p:nvSpPr>
        <p:spPr>
          <a:xfrm>
            <a:off x="170100" y="857250"/>
            <a:ext cx="7984200" cy="16611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38761D"/>
                </a:solidFill>
                <a:latin typeface="EB Garamond"/>
                <a:ea typeface="EB Garamond"/>
                <a:cs typeface="EB Garamond"/>
                <a:sym typeface="EB Garamond"/>
              </a:rPr>
              <a:t>Gateway Stored Volume :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Stores primary data locally while asynchronously backing up data to AWS.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descr="Screen Shot 2017-11-05 at 8.19.52 PM.png" id="928" name="Google Shape;928;p106"/>
          <p:cNvPicPr preferRelativeResize="0"/>
          <p:nvPr/>
        </p:nvPicPr>
        <p:blipFill>
          <a:blip r:embed="rId3">
            <a:alphaModFix/>
          </a:blip>
          <a:stretch>
            <a:fillRect/>
          </a:stretch>
        </p:blipFill>
        <p:spPr>
          <a:xfrm>
            <a:off x="2534498" y="2443650"/>
            <a:ext cx="3426165" cy="2126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07"/>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Gateway Cached Volumes</a:t>
            </a:r>
            <a:endParaRPr>
              <a:solidFill>
                <a:srgbClr val="FF7A00"/>
              </a:solidFill>
              <a:latin typeface="EB Garamond"/>
              <a:ea typeface="EB Garamond"/>
              <a:cs typeface="EB Garamond"/>
              <a:sym typeface="EB Garamond"/>
            </a:endParaRPr>
          </a:p>
        </p:txBody>
      </p:sp>
      <p:sp>
        <p:nvSpPr>
          <p:cNvPr id="934" name="Google Shape;934;p10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35" name="Google Shape;935;p107"/>
          <p:cNvSpPr txBox="1"/>
          <p:nvPr/>
        </p:nvSpPr>
        <p:spPr>
          <a:xfrm>
            <a:off x="159450" y="793225"/>
            <a:ext cx="7984200" cy="16611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38761D"/>
                </a:solidFill>
                <a:latin typeface="EB Garamond"/>
                <a:ea typeface="EB Garamond"/>
                <a:cs typeface="EB Garamond"/>
                <a:sym typeface="EB Garamond"/>
              </a:rPr>
              <a:t>Gateway Stored Volume :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Data is stored primarily on AWS S3 with cache of recently read or written data stored locally in the on-premise server.</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descr="Screen Shot 2017-11-05 at 8.22.08 PM.png" id="936" name="Google Shape;936;p107"/>
          <p:cNvPicPr preferRelativeResize="0"/>
          <p:nvPr/>
        </p:nvPicPr>
        <p:blipFill>
          <a:blip r:embed="rId3">
            <a:alphaModFix/>
          </a:blip>
          <a:stretch>
            <a:fillRect/>
          </a:stretch>
        </p:blipFill>
        <p:spPr>
          <a:xfrm>
            <a:off x="2585638" y="2593050"/>
            <a:ext cx="3972715" cy="19774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08"/>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Gateway-virtual tape library</a:t>
            </a:r>
            <a:endParaRPr>
              <a:solidFill>
                <a:srgbClr val="FF7A00"/>
              </a:solidFill>
              <a:latin typeface="EB Garamond"/>
              <a:ea typeface="EB Garamond"/>
              <a:cs typeface="EB Garamond"/>
              <a:sym typeface="EB Garamond"/>
            </a:endParaRPr>
          </a:p>
        </p:txBody>
      </p:sp>
      <p:sp>
        <p:nvSpPr>
          <p:cNvPr id="942" name="Google Shape;942;p10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43" name="Google Shape;943;p108"/>
          <p:cNvSpPr txBox="1"/>
          <p:nvPr/>
        </p:nvSpPr>
        <p:spPr>
          <a:xfrm>
            <a:off x="159450" y="793225"/>
            <a:ext cx="7984200" cy="16611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38761D"/>
                </a:solidFill>
                <a:latin typeface="EB Garamond"/>
                <a:ea typeface="EB Garamond"/>
                <a:cs typeface="EB Garamond"/>
                <a:sym typeface="EB Garamond"/>
              </a:rPr>
              <a:t>Gateway-virtual tape library</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Virtual tapes stored in S3 with frequently accessed data stored on-premise.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944" name="Google Shape;944;p108"/>
          <p:cNvPicPr preferRelativeResize="0"/>
          <p:nvPr/>
        </p:nvPicPr>
        <p:blipFill>
          <a:blip r:embed="rId3">
            <a:alphaModFix/>
          </a:blip>
          <a:stretch>
            <a:fillRect/>
          </a:stretch>
        </p:blipFill>
        <p:spPr>
          <a:xfrm>
            <a:off x="1578878" y="2824000"/>
            <a:ext cx="5921946" cy="16428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09"/>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Tape based storage</a:t>
            </a:r>
            <a:endParaRPr>
              <a:solidFill>
                <a:srgbClr val="FF7A00"/>
              </a:solidFill>
              <a:latin typeface="EB Garamond"/>
              <a:ea typeface="EB Garamond"/>
              <a:cs typeface="EB Garamond"/>
              <a:sym typeface="EB Garamond"/>
            </a:endParaRPr>
          </a:p>
        </p:txBody>
      </p:sp>
      <p:sp>
        <p:nvSpPr>
          <p:cNvPr id="950" name="Google Shape;950;p10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51" name="Google Shape;951;p109"/>
          <p:cNvSpPr txBox="1"/>
          <p:nvPr/>
        </p:nvSpPr>
        <p:spPr>
          <a:xfrm>
            <a:off x="159450" y="793225"/>
            <a:ext cx="7984200" cy="16611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1155CC"/>
                </a:solidFill>
                <a:latin typeface="EB Garamond"/>
                <a:ea typeface="EB Garamond"/>
                <a:cs typeface="EB Garamond"/>
                <a:sym typeface="EB Garamond"/>
              </a:rPr>
              <a:t>Tape backup</a:t>
            </a:r>
            <a:r>
              <a:rPr lang="en" sz="1800">
                <a:solidFill>
                  <a:srgbClr val="666666"/>
                </a:solidFill>
                <a:latin typeface="EB Garamond"/>
                <a:ea typeface="EB Garamond"/>
                <a:cs typeface="EB Garamond"/>
                <a:sym typeface="EB Garamond"/>
              </a:rPr>
              <a:t> is practice of periodically copying data from primary storage device to a tape cartridge so data can be recovered if there is any data crash or failure on primary device.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Tape solutions remains most cost effective solution till date.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952" name="Google Shape;952;p109"/>
          <p:cNvPicPr preferRelativeResize="0"/>
          <p:nvPr/>
        </p:nvPicPr>
        <p:blipFill>
          <a:blip r:embed="rId3">
            <a:alphaModFix/>
          </a:blip>
          <a:stretch>
            <a:fillRect/>
          </a:stretch>
        </p:blipFill>
        <p:spPr>
          <a:xfrm>
            <a:off x="251463" y="2795043"/>
            <a:ext cx="2762735" cy="1661100"/>
          </a:xfrm>
          <a:prstGeom prst="rect">
            <a:avLst/>
          </a:prstGeom>
          <a:noFill/>
          <a:ln>
            <a:noFill/>
          </a:ln>
        </p:spPr>
      </p:pic>
      <p:pic>
        <p:nvPicPr>
          <p:cNvPr id="953" name="Google Shape;953;p109"/>
          <p:cNvPicPr preferRelativeResize="0"/>
          <p:nvPr/>
        </p:nvPicPr>
        <p:blipFill>
          <a:blip r:embed="rId4">
            <a:alphaModFix/>
          </a:blip>
          <a:stretch>
            <a:fillRect/>
          </a:stretch>
        </p:blipFill>
        <p:spPr>
          <a:xfrm>
            <a:off x="4886189" y="2822117"/>
            <a:ext cx="3862960" cy="1606950"/>
          </a:xfrm>
          <a:prstGeom prst="rect">
            <a:avLst/>
          </a:prstGeom>
          <a:noFill/>
          <a:ln>
            <a:noFill/>
          </a:ln>
        </p:spPr>
      </p:pic>
      <p:cxnSp>
        <p:nvCxnSpPr>
          <p:cNvPr id="954" name="Google Shape;954;p109"/>
          <p:cNvCxnSpPr>
            <a:stCxn id="952" idx="3"/>
          </p:cNvCxnSpPr>
          <p:nvPr/>
        </p:nvCxnSpPr>
        <p:spPr>
          <a:xfrm>
            <a:off x="3014198" y="3625593"/>
            <a:ext cx="1670400" cy="2700"/>
          </a:xfrm>
          <a:prstGeom prst="straightConnector1">
            <a:avLst/>
          </a:prstGeom>
          <a:noFill/>
          <a:ln cap="flat" cmpd="sng" w="19050">
            <a:solidFill>
              <a:schemeClr val="dk2"/>
            </a:solidFill>
            <a:prstDash val="solid"/>
            <a:round/>
            <a:headEnd len="med" w="med" type="none"/>
            <a:tailEnd len="med" w="med" type="stealth"/>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10"/>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VTS and VTL</a:t>
            </a:r>
            <a:endParaRPr>
              <a:solidFill>
                <a:srgbClr val="FF7A00"/>
              </a:solidFill>
              <a:latin typeface="EB Garamond"/>
              <a:ea typeface="EB Garamond"/>
              <a:cs typeface="EB Garamond"/>
              <a:sym typeface="EB Garamond"/>
            </a:endParaRPr>
          </a:p>
        </p:txBody>
      </p:sp>
      <p:sp>
        <p:nvSpPr>
          <p:cNvPr id="960" name="Google Shape;960;p11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61" name="Google Shape;961;p110"/>
          <p:cNvSpPr txBox="1"/>
          <p:nvPr/>
        </p:nvSpPr>
        <p:spPr>
          <a:xfrm>
            <a:off x="170100" y="707925"/>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600"/>
              </a:spcAft>
              <a:buNone/>
            </a:pPr>
            <a:r>
              <a:t/>
            </a:r>
            <a:endParaRPr sz="1800">
              <a:solidFill>
                <a:srgbClr val="666666"/>
              </a:solidFill>
              <a:latin typeface="EB Garamond"/>
              <a:ea typeface="EB Garamond"/>
              <a:cs typeface="EB Garamond"/>
              <a:sym typeface="EB Garamond"/>
            </a:endParaRPr>
          </a:p>
        </p:txBody>
      </p:sp>
      <p:pic>
        <p:nvPicPr>
          <p:cNvPr id="962" name="Google Shape;962;p110"/>
          <p:cNvPicPr preferRelativeResize="0"/>
          <p:nvPr/>
        </p:nvPicPr>
        <p:blipFill>
          <a:blip r:embed="rId3">
            <a:alphaModFix/>
          </a:blip>
          <a:stretch>
            <a:fillRect/>
          </a:stretch>
        </p:blipFill>
        <p:spPr>
          <a:xfrm>
            <a:off x="1615113" y="1165999"/>
            <a:ext cx="5422876" cy="30514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11"/>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CloudWatch Logs  </a:t>
            </a:r>
            <a:endParaRPr>
              <a:solidFill>
                <a:srgbClr val="666666"/>
              </a:solidFill>
              <a:latin typeface="EB Garamond"/>
              <a:ea typeface="EB Garamond"/>
              <a:cs typeface="EB Garamond"/>
              <a:sym typeface="EB Garamond"/>
            </a:endParaRPr>
          </a:p>
        </p:txBody>
      </p:sp>
      <p:sp>
        <p:nvSpPr>
          <p:cNvPr id="968" name="Google Shape;968;p11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Logging Yet Again!</a:t>
            </a:r>
            <a:endParaRPr>
              <a:solidFill>
                <a:srgbClr val="FF7A00"/>
              </a:solidFill>
              <a:latin typeface="EB Garamond"/>
              <a:ea typeface="EB Garamond"/>
              <a:cs typeface="EB Garamond"/>
              <a:sym typeface="EB Garamond"/>
            </a:endParaRPr>
          </a:p>
        </p:txBody>
      </p:sp>
      <p:cxnSp>
        <p:nvCxnSpPr>
          <p:cNvPr id="969" name="Google Shape;969;p11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970" name="Google Shape;970;p11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12"/>
          <p:cNvSpPr txBox="1"/>
          <p:nvPr>
            <p:ph idx="1" type="subTitle"/>
          </p:nvPr>
        </p:nvSpPr>
        <p:spPr>
          <a:xfrm>
            <a:off x="142307" y="121714"/>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Challenges with Logging</a:t>
            </a:r>
            <a:endParaRPr>
              <a:solidFill>
                <a:srgbClr val="FF7A00"/>
              </a:solidFill>
              <a:latin typeface="EB Garamond"/>
              <a:ea typeface="EB Garamond"/>
              <a:cs typeface="EB Garamond"/>
              <a:sym typeface="EB Garamond"/>
            </a:endParaRPr>
          </a:p>
        </p:txBody>
      </p:sp>
      <p:sp>
        <p:nvSpPr>
          <p:cNvPr id="976" name="Google Shape;976;p112"/>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77" name="Google Shape;977;p112"/>
          <p:cNvSpPr txBox="1"/>
          <p:nvPr/>
        </p:nvSpPr>
        <p:spPr>
          <a:xfrm>
            <a:off x="142300" y="770825"/>
            <a:ext cx="8352000" cy="1920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 server can contain a lot of log files, from system logs to the application logs.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During debugging, it is important to have log files at hand.</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This means in default case; you need to give access to the server to an individual who wants to debug.</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securitycloud.png" id="978" name="Google Shape;978;p112"/>
          <p:cNvPicPr preferRelativeResize="0"/>
          <p:nvPr/>
        </p:nvPicPr>
        <p:blipFill>
          <a:blip r:embed="rId3">
            <a:alphaModFix/>
          </a:blip>
          <a:stretch>
            <a:fillRect/>
          </a:stretch>
        </p:blipFill>
        <p:spPr>
          <a:xfrm>
            <a:off x="1272624" y="3232950"/>
            <a:ext cx="2096500" cy="1277850"/>
          </a:xfrm>
          <a:prstGeom prst="rect">
            <a:avLst/>
          </a:prstGeom>
          <a:noFill/>
          <a:ln>
            <a:noFill/>
          </a:ln>
        </p:spPr>
      </p:pic>
      <p:cxnSp>
        <p:nvCxnSpPr>
          <p:cNvPr id="979" name="Google Shape;979;p112"/>
          <p:cNvCxnSpPr>
            <a:stCxn id="978" idx="3"/>
          </p:cNvCxnSpPr>
          <p:nvPr/>
        </p:nvCxnSpPr>
        <p:spPr>
          <a:xfrm flipH="1" rot="10800000">
            <a:off x="3369125" y="3863475"/>
            <a:ext cx="1584900" cy="8400"/>
          </a:xfrm>
          <a:prstGeom prst="straightConnector1">
            <a:avLst/>
          </a:prstGeom>
          <a:noFill/>
          <a:ln cap="flat" cmpd="sng" w="9525">
            <a:solidFill>
              <a:schemeClr val="dk2"/>
            </a:solidFill>
            <a:prstDash val="solid"/>
            <a:round/>
            <a:headEnd len="med" w="med" type="stealth"/>
            <a:tailEnd len="med" w="med" type="stealth"/>
          </a:ln>
        </p:spPr>
      </p:cxnSp>
      <p:sp>
        <p:nvSpPr>
          <p:cNvPr id="980" name="Google Shape;980;p112"/>
          <p:cNvSpPr/>
          <p:nvPr/>
        </p:nvSpPr>
        <p:spPr>
          <a:xfrm>
            <a:off x="4954026" y="3089925"/>
            <a:ext cx="2004000" cy="1563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12"/>
          <p:cNvSpPr txBox="1"/>
          <p:nvPr/>
        </p:nvSpPr>
        <p:spPr>
          <a:xfrm>
            <a:off x="5104626" y="3429513"/>
            <a:ext cx="1702800" cy="10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log line 01 - GET request</a:t>
            </a:r>
            <a:endParaRPr sz="1000"/>
          </a:p>
          <a:p>
            <a:pPr indent="0" lvl="0" marL="0" rtl="0" algn="l">
              <a:spcBef>
                <a:spcPts val="0"/>
              </a:spcBef>
              <a:spcAft>
                <a:spcPts val="0"/>
              </a:spcAft>
              <a:buNone/>
            </a:pPr>
            <a:r>
              <a:rPr lang="en" sz="1000"/>
              <a:t>log line 02 - PUT request</a:t>
            </a:r>
            <a:endParaRPr sz="1000"/>
          </a:p>
          <a:p>
            <a:pPr indent="0" lvl="0" marL="0" rtl="0" algn="l">
              <a:spcBef>
                <a:spcPts val="0"/>
              </a:spcBef>
              <a:spcAft>
                <a:spcPts val="0"/>
              </a:spcAft>
              <a:buNone/>
            </a:pPr>
            <a:r>
              <a:rPr lang="en" sz="1000"/>
              <a:t>log line 03 - DELETE</a:t>
            </a:r>
            <a:endParaRPr sz="1000"/>
          </a:p>
          <a:p>
            <a:pPr indent="0" lvl="0" marL="0" rtl="0" algn="l">
              <a:spcBef>
                <a:spcPts val="0"/>
              </a:spcBef>
              <a:spcAft>
                <a:spcPts val="0"/>
              </a:spcAft>
              <a:buNone/>
            </a:pPr>
            <a:r>
              <a:rPr lang="en" sz="1000"/>
              <a:t>log line 04 - PATCH</a:t>
            </a:r>
            <a:endParaRPr sz="1000"/>
          </a:p>
          <a:p>
            <a:pPr indent="0" lvl="0" marL="0" rtl="0" algn="l">
              <a:spcBef>
                <a:spcPts val="0"/>
              </a:spcBef>
              <a:spcAft>
                <a:spcPts val="0"/>
              </a:spcAft>
              <a:buNone/>
            </a:pPr>
            <a:r>
              <a:rPr lang="en" sz="1000"/>
              <a:t>log line 05 - POST</a:t>
            </a:r>
            <a:endParaRPr sz="1000"/>
          </a:p>
          <a:p>
            <a:pPr indent="0" lvl="0" marL="0" rtl="0" algn="l">
              <a:spcBef>
                <a:spcPts val="0"/>
              </a:spcBef>
              <a:spcAft>
                <a:spcPts val="0"/>
              </a:spcAft>
              <a:buNone/>
            </a:pPr>
            <a:r>
              <a:rPr lang="en" sz="1000"/>
              <a:t>log line 06 - PUT  request</a:t>
            </a:r>
            <a:endParaRPr sz="1000"/>
          </a:p>
        </p:txBody>
      </p:sp>
      <p:sp>
        <p:nvSpPr>
          <p:cNvPr id="982" name="Google Shape;982;p112"/>
          <p:cNvSpPr txBox="1"/>
          <p:nvPr/>
        </p:nvSpPr>
        <p:spPr>
          <a:xfrm>
            <a:off x="5533035" y="3178929"/>
            <a:ext cx="1204800" cy="1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file.log</a:t>
            </a:r>
            <a:endParaRPr b="1" sz="12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13"/>
          <p:cNvSpPr txBox="1"/>
          <p:nvPr>
            <p:ph idx="1" type="subTitle"/>
          </p:nvPr>
        </p:nvSpPr>
        <p:spPr>
          <a:xfrm>
            <a:off x="142307" y="121714"/>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Disadvantage of the Approach</a:t>
            </a:r>
            <a:endParaRPr>
              <a:solidFill>
                <a:srgbClr val="FF7A00"/>
              </a:solidFill>
              <a:latin typeface="EB Garamond"/>
              <a:ea typeface="EB Garamond"/>
              <a:cs typeface="EB Garamond"/>
              <a:sym typeface="EB Garamond"/>
            </a:endParaRPr>
          </a:p>
        </p:txBody>
      </p:sp>
      <p:sp>
        <p:nvSpPr>
          <p:cNvPr id="988" name="Google Shape;988;p113"/>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89" name="Google Shape;989;p113"/>
          <p:cNvSpPr txBox="1"/>
          <p:nvPr/>
        </p:nvSpPr>
        <p:spPr>
          <a:xfrm>
            <a:off x="142300" y="794000"/>
            <a:ext cx="8352000" cy="1920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Access must be given to the server to the developers.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If the server gets terminated, the logs are lost.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No way to set up an alarm on certain conditions or create complex filters.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securitycloud.png" id="990" name="Google Shape;990;p113"/>
          <p:cNvPicPr preferRelativeResize="0"/>
          <p:nvPr/>
        </p:nvPicPr>
        <p:blipFill>
          <a:blip r:embed="rId3">
            <a:alphaModFix/>
          </a:blip>
          <a:stretch>
            <a:fillRect/>
          </a:stretch>
        </p:blipFill>
        <p:spPr>
          <a:xfrm>
            <a:off x="1272624" y="3227025"/>
            <a:ext cx="2096500" cy="1277850"/>
          </a:xfrm>
          <a:prstGeom prst="rect">
            <a:avLst/>
          </a:prstGeom>
          <a:noFill/>
          <a:ln>
            <a:noFill/>
          </a:ln>
        </p:spPr>
      </p:pic>
      <p:cxnSp>
        <p:nvCxnSpPr>
          <p:cNvPr id="991" name="Google Shape;991;p113"/>
          <p:cNvCxnSpPr>
            <a:stCxn id="990" idx="3"/>
          </p:cNvCxnSpPr>
          <p:nvPr/>
        </p:nvCxnSpPr>
        <p:spPr>
          <a:xfrm flipH="1" rot="10800000">
            <a:off x="3369125" y="3857550"/>
            <a:ext cx="1584900" cy="8400"/>
          </a:xfrm>
          <a:prstGeom prst="straightConnector1">
            <a:avLst/>
          </a:prstGeom>
          <a:noFill/>
          <a:ln cap="flat" cmpd="sng" w="9525">
            <a:solidFill>
              <a:schemeClr val="dk2"/>
            </a:solidFill>
            <a:prstDash val="solid"/>
            <a:round/>
            <a:headEnd len="med" w="med" type="stealth"/>
            <a:tailEnd len="med" w="med" type="stealth"/>
          </a:ln>
        </p:spPr>
      </p:cxnSp>
      <p:sp>
        <p:nvSpPr>
          <p:cNvPr id="992" name="Google Shape;992;p113"/>
          <p:cNvSpPr/>
          <p:nvPr/>
        </p:nvSpPr>
        <p:spPr>
          <a:xfrm>
            <a:off x="4954026" y="3084000"/>
            <a:ext cx="2004000" cy="1563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13"/>
          <p:cNvSpPr txBox="1"/>
          <p:nvPr/>
        </p:nvSpPr>
        <p:spPr>
          <a:xfrm>
            <a:off x="5104626" y="3423588"/>
            <a:ext cx="1702800" cy="10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log line 01 - GET request</a:t>
            </a:r>
            <a:endParaRPr sz="1000"/>
          </a:p>
          <a:p>
            <a:pPr indent="0" lvl="0" marL="0" rtl="0" algn="l">
              <a:spcBef>
                <a:spcPts val="0"/>
              </a:spcBef>
              <a:spcAft>
                <a:spcPts val="0"/>
              </a:spcAft>
              <a:buNone/>
            </a:pPr>
            <a:r>
              <a:rPr lang="en" sz="1000"/>
              <a:t>log line 02 - PUT request</a:t>
            </a:r>
            <a:endParaRPr sz="1000"/>
          </a:p>
          <a:p>
            <a:pPr indent="0" lvl="0" marL="0" rtl="0" algn="l">
              <a:spcBef>
                <a:spcPts val="0"/>
              </a:spcBef>
              <a:spcAft>
                <a:spcPts val="0"/>
              </a:spcAft>
              <a:buNone/>
            </a:pPr>
            <a:r>
              <a:rPr lang="en" sz="1000"/>
              <a:t>log line 03 - DELETE</a:t>
            </a:r>
            <a:endParaRPr sz="1000"/>
          </a:p>
          <a:p>
            <a:pPr indent="0" lvl="0" marL="0" rtl="0" algn="l">
              <a:spcBef>
                <a:spcPts val="0"/>
              </a:spcBef>
              <a:spcAft>
                <a:spcPts val="0"/>
              </a:spcAft>
              <a:buNone/>
            </a:pPr>
            <a:r>
              <a:rPr lang="en" sz="1000"/>
              <a:t>log line 04 - PATCH</a:t>
            </a:r>
            <a:endParaRPr sz="1000"/>
          </a:p>
          <a:p>
            <a:pPr indent="0" lvl="0" marL="0" rtl="0" algn="l">
              <a:spcBef>
                <a:spcPts val="0"/>
              </a:spcBef>
              <a:spcAft>
                <a:spcPts val="0"/>
              </a:spcAft>
              <a:buNone/>
            </a:pPr>
            <a:r>
              <a:rPr lang="en" sz="1000"/>
              <a:t>log line 05 - POST</a:t>
            </a:r>
            <a:endParaRPr sz="1000"/>
          </a:p>
          <a:p>
            <a:pPr indent="0" lvl="0" marL="0" rtl="0" algn="l">
              <a:spcBef>
                <a:spcPts val="0"/>
              </a:spcBef>
              <a:spcAft>
                <a:spcPts val="0"/>
              </a:spcAft>
              <a:buNone/>
            </a:pPr>
            <a:r>
              <a:rPr lang="en" sz="1000"/>
              <a:t>log line 06 - PUT  request</a:t>
            </a:r>
            <a:endParaRPr sz="1000"/>
          </a:p>
        </p:txBody>
      </p:sp>
      <p:sp>
        <p:nvSpPr>
          <p:cNvPr id="994" name="Google Shape;994;p113"/>
          <p:cNvSpPr txBox="1"/>
          <p:nvPr/>
        </p:nvSpPr>
        <p:spPr>
          <a:xfrm>
            <a:off x="5544620" y="3097838"/>
            <a:ext cx="1204800" cy="1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file.log</a:t>
            </a:r>
            <a:endParaRPr b="1" sz="12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14"/>
          <p:cNvSpPr txBox="1"/>
          <p:nvPr>
            <p:ph idx="1" type="subTitle"/>
          </p:nvPr>
        </p:nvSpPr>
        <p:spPr>
          <a:xfrm>
            <a:off x="154050" y="14520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Better Way</a:t>
            </a:r>
            <a:endParaRPr>
              <a:solidFill>
                <a:srgbClr val="FF7A00"/>
              </a:solidFill>
              <a:latin typeface="EB Garamond"/>
              <a:ea typeface="EB Garamond"/>
              <a:cs typeface="EB Garamond"/>
              <a:sym typeface="EB Garamond"/>
            </a:endParaRPr>
          </a:p>
        </p:txBody>
      </p:sp>
      <p:sp>
        <p:nvSpPr>
          <p:cNvPr id="1000" name="Google Shape;1000;p11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01" name="Google Shape;1001;p114"/>
          <p:cNvSpPr txBox="1"/>
          <p:nvPr/>
        </p:nvSpPr>
        <p:spPr>
          <a:xfrm>
            <a:off x="241750" y="805200"/>
            <a:ext cx="7984200" cy="3105300"/>
          </a:xfrm>
          <a:prstGeom prst="rect">
            <a:avLst/>
          </a:prstGeom>
          <a:noFill/>
          <a:ln>
            <a:noFill/>
          </a:ln>
        </p:spPr>
        <p:txBody>
          <a:bodyPr anchorCtr="0" anchor="t" bIns="91425" lIns="91425" spcFirstLastPara="1" rIns="91425" wrap="square" tIns="91425">
            <a:noAutofit/>
          </a:bodyPr>
          <a:lstStyle/>
          <a:p>
            <a:pPr indent="-342900" lvl="0" marL="457200" rtl="0" algn="l">
              <a:spcBef>
                <a:spcPts val="48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We create a Central Log Server.</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We push the log files from individual systems to Central Log Server.</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a:solidFill>
                <a:srgbClr val="666666"/>
              </a:solidFill>
              <a:latin typeface="EB Garamond"/>
              <a:ea typeface="EB Garamond"/>
              <a:cs typeface="EB Garamond"/>
              <a:sym typeface="EB Garamond"/>
            </a:endParaRPr>
          </a:p>
        </p:txBody>
      </p:sp>
      <p:pic>
        <p:nvPicPr>
          <p:cNvPr descr="central log server.png" id="1002" name="Google Shape;1002;p114"/>
          <p:cNvPicPr preferRelativeResize="0"/>
          <p:nvPr/>
        </p:nvPicPr>
        <p:blipFill>
          <a:blip r:embed="rId3">
            <a:alphaModFix/>
          </a:blip>
          <a:stretch>
            <a:fillRect/>
          </a:stretch>
        </p:blipFill>
        <p:spPr>
          <a:xfrm>
            <a:off x="2357944" y="2475044"/>
            <a:ext cx="3653576" cy="18927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15"/>
          <p:cNvSpPr txBox="1"/>
          <p:nvPr>
            <p:ph idx="1" type="subTitle"/>
          </p:nvPr>
        </p:nvSpPr>
        <p:spPr>
          <a:xfrm>
            <a:off x="154050" y="18045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Centralized Log Management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008" name="Google Shape;1008;p11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09" name="Google Shape;1009;p115"/>
          <p:cNvSpPr txBox="1"/>
          <p:nvPr/>
        </p:nvSpPr>
        <p:spPr>
          <a:xfrm>
            <a:off x="154050" y="839700"/>
            <a:ext cx="8612400" cy="3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There are multiple approaches to log the data centrally.</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Linux comes with a default logging daemon called Rsyslog.</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Commercial Log monitoring solutions like Splunk, ELK, can be used.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Services like AWS CloudWatch Logs also provides basic capabilities.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pic>
        <p:nvPicPr>
          <p:cNvPr descr="25449728-1.png" id="1010" name="Google Shape;1010;p115"/>
          <p:cNvPicPr preferRelativeResize="0"/>
          <p:nvPr/>
        </p:nvPicPr>
        <p:blipFill>
          <a:blip r:embed="rId3">
            <a:alphaModFix/>
          </a:blip>
          <a:stretch>
            <a:fillRect/>
          </a:stretch>
        </p:blipFill>
        <p:spPr>
          <a:xfrm>
            <a:off x="3308637" y="3181475"/>
            <a:ext cx="2303227" cy="1514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31" name="Google Shape;231;p44"/>
          <p:cNvSpPr txBox="1"/>
          <p:nvPr>
            <p:ph idx="1" type="subTitle"/>
          </p:nvPr>
        </p:nvSpPr>
        <p:spPr>
          <a:xfrm>
            <a:off x="141525" y="88225"/>
            <a:ext cx="86124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Revising EBS Architecture</a:t>
            </a:r>
            <a:endParaRPr>
              <a:solidFill>
                <a:srgbClr val="FF7A00"/>
              </a:solidFill>
              <a:latin typeface="EB Garamond"/>
              <a:ea typeface="EB Garamond"/>
              <a:cs typeface="EB Garamond"/>
              <a:sym typeface="EB Garamond"/>
            </a:endParaRPr>
          </a:p>
        </p:txBody>
      </p:sp>
      <p:sp>
        <p:nvSpPr>
          <p:cNvPr id="232" name="Google Shape;232;p44"/>
          <p:cNvSpPr txBox="1"/>
          <p:nvPr/>
        </p:nvSpPr>
        <p:spPr>
          <a:xfrm>
            <a:off x="238150" y="1155100"/>
            <a:ext cx="8091600" cy="255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In this type of architecture, the EBS volumes are mounted via the network to the EC2 instance.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When we stop and start the EC2, the VM might migrate to a different host altogether. Since EBS is mounted via the network, the challenge related to data does not arise.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pic>
        <p:nvPicPr>
          <p:cNvPr descr="instance_store.png" id="233" name="Google Shape;233;p44"/>
          <p:cNvPicPr preferRelativeResize="0"/>
          <p:nvPr/>
        </p:nvPicPr>
        <p:blipFill>
          <a:blip r:embed="rId3">
            <a:alphaModFix/>
          </a:blip>
          <a:stretch>
            <a:fillRect/>
          </a:stretch>
        </p:blipFill>
        <p:spPr>
          <a:xfrm>
            <a:off x="2401027" y="3089112"/>
            <a:ext cx="2150500" cy="1463975"/>
          </a:xfrm>
          <a:prstGeom prst="rect">
            <a:avLst/>
          </a:prstGeom>
          <a:noFill/>
          <a:ln>
            <a:noFill/>
          </a:ln>
        </p:spPr>
      </p:pic>
      <p:sp>
        <p:nvSpPr>
          <p:cNvPr id="234" name="Google Shape;234;p44"/>
          <p:cNvSpPr/>
          <p:nvPr/>
        </p:nvSpPr>
        <p:spPr>
          <a:xfrm>
            <a:off x="5335575" y="2962050"/>
            <a:ext cx="1141800" cy="1718100"/>
          </a:xfrm>
          <a:prstGeom prst="roundRect">
            <a:avLst>
              <a:gd fmla="val 16667" name="adj"/>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descr="two-filled-hard-disks-stack_318-72522.jpg" id="235" name="Google Shape;235;p44"/>
          <p:cNvPicPr preferRelativeResize="0"/>
          <p:nvPr/>
        </p:nvPicPr>
        <p:blipFill>
          <a:blip r:embed="rId4">
            <a:alphaModFix/>
          </a:blip>
          <a:stretch>
            <a:fillRect/>
          </a:stretch>
        </p:blipFill>
        <p:spPr>
          <a:xfrm>
            <a:off x="5735029" y="3093290"/>
            <a:ext cx="342900" cy="342900"/>
          </a:xfrm>
          <a:prstGeom prst="rect">
            <a:avLst/>
          </a:prstGeom>
          <a:noFill/>
          <a:ln>
            <a:noFill/>
          </a:ln>
        </p:spPr>
      </p:pic>
      <p:pic>
        <p:nvPicPr>
          <p:cNvPr descr="two-filled-hard-disks-stack_318-72522.jpg" id="236" name="Google Shape;236;p44"/>
          <p:cNvPicPr preferRelativeResize="0"/>
          <p:nvPr/>
        </p:nvPicPr>
        <p:blipFill>
          <a:blip r:embed="rId4">
            <a:alphaModFix/>
          </a:blip>
          <a:stretch>
            <a:fillRect/>
          </a:stretch>
        </p:blipFill>
        <p:spPr>
          <a:xfrm>
            <a:off x="5745700" y="3643504"/>
            <a:ext cx="342900" cy="342900"/>
          </a:xfrm>
          <a:prstGeom prst="rect">
            <a:avLst/>
          </a:prstGeom>
          <a:noFill/>
          <a:ln>
            <a:noFill/>
          </a:ln>
        </p:spPr>
      </p:pic>
      <p:pic>
        <p:nvPicPr>
          <p:cNvPr descr="two-filled-hard-disks-stack_318-72522.jpg" id="237" name="Google Shape;237;p44"/>
          <p:cNvPicPr preferRelativeResize="0"/>
          <p:nvPr/>
        </p:nvPicPr>
        <p:blipFill>
          <a:blip r:embed="rId4">
            <a:alphaModFix/>
          </a:blip>
          <a:stretch>
            <a:fillRect/>
          </a:stretch>
        </p:blipFill>
        <p:spPr>
          <a:xfrm>
            <a:off x="5770033" y="4206045"/>
            <a:ext cx="342900" cy="342900"/>
          </a:xfrm>
          <a:prstGeom prst="rect">
            <a:avLst/>
          </a:prstGeom>
          <a:noFill/>
          <a:ln>
            <a:noFill/>
          </a:ln>
        </p:spPr>
      </p:pic>
      <p:cxnSp>
        <p:nvCxnSpPr>
          <p:cNvPr id="238" name="Google Shape;238;p44"/>
          <p:cNvCxnSpPr>
            <a:stCxn id="235" idx="3"/>
            <a:endCxn id="237" idx="3"/>
          </p:cNvCxnSpPr>
          <p:nvPr/>
        </p:nvCxnSpPr>
        <p:spPr>
          <a:xfrm>
            <a:off x="6077929" y="3264740"/>
            <a:ext cx="35100" cy="1112700"/>
          </a:xfrm>
          <a:prstGeom prst="curvedConnector3">
            <a:avLst>
              <a:gd fmla="val 834035" name="adj1"/>
            </a:avLst>
          </a:prstGeom>
          <a:noFill/>
          <a:ln cap="flat" cmpd="sng" w="9525">
            <a:solidFill>
              <a:schemeClr val="dk2"/>
            </a:solidFill>
            <a:prstDash val="solid"/>
            <a:round/>
            <a:headEnd len="med" w="med" type="none"/>
            <a:tailEnd len="med" w="med" type="none"/>
          </a:ln>
        </p:spPr>
      </p:cxnSp>
      <p:cxnSp>
        <p:nvCxnSpPr>
          <p:cNvPr id="239" name="Google Shape;239;p44"/>
          <p:cNvCxnSpPr>
            <a:stCxn id="236" idx="3"/>
          </p:cNvCxnSpPr>
          <p:nvPr/>
        </p:nvCxnSpPr>
        <p:spPr>
          <a:xfrm flipH="1" rot="10800000">
            <a:off x="6088600" y="3649654"/>
            <a:ext cx="260700" cy="165300"/>
          </a:xfrm>
          <a:prstGeom prst="straightConnector1">
            <a:avLst/>
          </a:prstGeom>
          <a:noFill/>
          <a:ln cap="flat" cmpd="sng" w="9525">
            <a:solidFill>
              <a:schemeClr val="dk2"/>
            </a:solidFill>
            <a:prstDash val="solid"/>
            <a:round/>
            <a:headEnd len="med" w="med" type="none"/>
            <a:tailEnd len="med" w="med" type="none"/>
          </a:ln>
        </p:spPr>
      </p:cxnSp>
      <p:cxnSp>
        <p:nvCxnSpPr>
          <p:cNvPr id="240" name="Google Shape;240;p44"/>
          <p:cNvCxnSpPr>
            <a:stCxn id="233" idx="3"/>
            <a:endCxn id="234" idx="1"/>
          </p:cNvCxnSpPr>
          <p:nvPr/>
        </p:nvCxnSpPr>
        <p:spPr>
          <a:xfrm>
            <a:off x="4551527" y="3821100"/>
            <a:ext cx="783900" cy="0"/>
          </a:xfrm>
          <a:prstGeom prst="straightConnector1">
            <a:avLst/>
          </a:prstGeom>
          <a:noFill/>
          <a:ln cap="flat" cmpd="sng" w="19050">
            <a:solidFill>
              <a:schemeClr val="dk2"/>
            </a:solidFill>
            <a:prstDash val="solid"/>
            <a:round/>
            <a:headEnd len="med" w="med" type="stealth"/>
            <a:tailEnd len="med" w="med" type="none"/>
          </a:ln>
        </p:spPr>
      </p:cxnSp>
      <p:sp>
        <p:nvSpPr>
          <p:cNvPr id="241" name="Google Shape;241;p44"/>
          <p:cNvSpPr txBox="1"/>
          <p:nvPr/>
        </p:nvSpPr>
        <p:spPr>
          <a:xfrm>
            <a:off x="4622775" y="3882200"/>
            <a:ext cx="865500" cy="2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Network</a:t>
            </a:r>
            <a:endParaRPr sz="1100"/>
          </a:p>
        </p:txBody>
      </p:sp>
      <p:pic>
        <p:nvPicPr>
          <p:cNvPr id="242" name="Google Shape;242;p44"/>
          <p:cNvPicPr preferRelativeResize="0"/>
          <p:nvPr/>
        </p:nvPicPr>
        <p:blipFill>
          <a:blip r:embed="rId5">
            <a:alphaModFix/>
          </a:blip>
          <a:stretch>
            <a:fillRect/>
          </a:stretch>
        </p:blipFill>
        <p:spPr>
          <a:xfrm>
            <a:off x="354579" y="3882200"/>
            <a:ext cx="1665121" cy="655000"/>
          </a:xfrm>
          <a:prstGeom prst="rect">
            <a:avLst/>
          </a:prstGeom>
          <a:noFill/>
          <a:ln>
            <a:noFill/>
          </a:ln>
        </p:spPr>
      </p:pic>
      <p:pic>
        <p:nvPicPr>
          <p:cNvPr id="243" name="Google Shape;243;p44"/>
          <p:cNvPicPr preferRelativeResize="0"/>
          <p:nvPr/>
        </p:nvPicPr>
        <p:blipFill>
          <a:blip r:embed="rId6">
            <a:alphaModFix/>
          </a:blip>
          <a:stretch>
            <a:fillRect/>
          </a:stretch>
        </p:blipFill>
        <p:spPr>
          <a:xfrm>
            <a:off x="216662" y="3489890"/>
            <a:ext cx="2013100" cy="355698"/>
          </a:xfrm>
          <a:prstGeom prst="rect">
            <a:avLst/>
          </a:prstGeom>
          <a:noFill/>
          <a:ln>
            <a:noFill/>
          </a:ln>
        </p:spPr>
      </p:pic>
      <p:pic>
        <p:nvPicPr>
          <p:cNvPr id="244" name="Google Shape;244;p44"/>
          <p:cNvPicPr preferRelativeResize="0"/>
          <p:nvPr/>
        </p:nvPicPr>
        <p:blipFill>
          <a:blip r:embed="rId7">
            <a:alphaModFix/>
          </a:blip>
          <a:stretch>
            <a:fillRect/>
          </a:stretch>
        </p:blipFill>
        <p:spPr>
          <a:xfrm>
            <a:off x="1040710" y="3145040"/>
            <a:ext cx="292850" cy="308256"/>
          </a:xfrm>
          <a:prstGeom prst="rect">
            <a:avLst/>
          </a:prstGeom>
          <a:noFill/>
          <a:ln>
            <a:noFill/>
          </a:ln>
        </p:spPr>
      </p:pic>
      <p:cxnSp>
        <p:nvCxnSpPr>
          <p:cNvPr id="245" name="Google Shape;245;p44"/>
          <p:cNvCxnSpPr>
            <a:stCxn id="234" idx="0"/>
            <a:endCxn id="244" idx="0"/>
          </p:cNvCxnSpPr>
          <p:nvPr/>
        </p:nvCxnSpPr>
        <p:spPr>
          <a:xfrm rot="5400000">
            <a:off x="3455325" y="693900"/>
            <a:ext cx="183000" cy="4719300"/>
          </a:xfrm>
          <a:prstGeom prst="curvedConnector3">
            <a:avLst>
              <a:gd fmla="val -130123" name="adj1"/>
            </a:avLst>
          </a:prstGeom>
          <a:noFill/>
          <a:ln cap="flat" cmpd="sng" w="952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16"/>
          <p:cNvSpPr txBox="1"/>
          <p:nvPr>
            <p:ph idx="1" type="subTitle"/>
          </p:nvPr>
        </p:nvSpPr>
        <p:spPr>
          <a:xfrm>
            <a:off x="142307" y="121714"/>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CloudWatch Logs </a:t>
            </a:r>
            <a:endParaRPr>
              <a:solidFill>
                <a:srgbClr val="FF7A00"/>
              </a:solidFill>
              <a:latin typeface="EB Garamond"/>
              <a:ea typeface="EB Garamond"/>
              <a:cs typeface="EB Garamond"/>
              <a:sym typeface="EB Garamond"/>
            </a:endParaRPr>
          </a:p>
        </p:txBody>
      </p:sp>
      <p:sp>
        <p:nvSpPr>
          <p:cNvPr id="1016" name="Google Shape;1016;p116"/>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17" name="Google Shape;1017;p116"/>
          <p:cNvSpPr txBox="1"/>
          <p:nvPr/>
        </p:nvSpPr>
        <p:spPr>
          <a:xfrm>
            <a:off x="142300" y="875100"/>
            <a:ext cx="8352000" cy="1920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CloudWatch Logs can be used to monitor, store, and access your log files from Amazon Elastic Compute Cloud (Amazon EC2) instances, AWS CloudTrail, Route 53, and other sources.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It is a highly-available scalable service.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securitycloud.png" id="1018" name="Google Shape;1018;p116"/>
          <p:cNvPicPr preferRelativeResize="0"/>
          <p:nvPr/>
        </p:nvPicPr>
        <p:blipFill>
          <a:blip r:embed="rId3">
            <a:alphaModFix/>
          </a:blip>
          <a:stretch>
            <a:fillRect/>
          </a:stretch>
        </p:blipFill>
        <p:spPr>
          <a:xfrm>
            <a:off x="1017774" y="3227025"/>
            <a:ext cx="2096500" cy="1277850"/>
          </a:xfrm>
          <a:prstGeom prst="rect">
            <a:avLst/>
          </a:prstGeom>
          <a:noFill/>
          <a:ln>
            <a:noFill/>
          </a:ln>
        </p:spPr>
      </p:pic>
      <p:cxnSp>
        <p:nvCxnSpPr>
          <p:cNvPr id="1019" name="Google Shape;1019;p116"/>
          <p:cNvCxnSpPr>
            <a:stCxn id="1018" idx="3"/>
          </p:cNvCxnSpPr>
          <p:nvPr/>
        </p:nvCxnSpPr>
        <p:spPr>
          <a:xfrm flipH="1" rot="10800000">
            <a:off x="3114275" y="3857550"/>
            <a:ext cx="1584900" cy="8400"/>
          </a:xfrm>
          <a:prstGeom prst="straightConnector1">
            <a:avLst/>
          </a:prstGeom>
          <a:noFill/>
          <a:ln cap="flat" cmpd="sng" w="9525">
            <a:solidFill>
              <a:schemeClr val="dk2"/>
            </a:solidFill>
            <a:prstDash val="solid"/>
            <a:round/>
            <a:headEnd len="med" w="med" type="stealth"/>
            <a:tailEnd len="med" w="med" type="stealth"/>
          </a:ln>
        </p:spPr>
      </p:cxnSp>
      <p:pic>
        <p:nvPicPr>
          <p:cNvPr id="1020" name="Google Shape;1020;p116"/>
          <p:cNvPicPr preferRelativeResize="0"/>
          <p:nvPr/>
        </p:nvPicPr>
        <p:blipFill>
          <a:blip r:embed="rId4">
            <a:alphaModFix/>
          </a:blip>
          <a:stretch>
            <a:fillRect/>
          </a:stretch>
        </p:blipFill>
        <p:spPr>
          <a:xfrm>
            <a:off x="4782075" y="3314764"/>
            <a:ext cx="942975" cy="942975"/>
          </a:xfrm>
          <a:prstGeom prst="rect">
            <a:avLst/>
          </a:prstGeom>
          <a:noFill/>
          <a:ln>
            <a:noFill/>
          </a:ln>
        </p:spPr>
      </p:pic>
      <p:sp>
        <p:nvSpPr>
          <p:cNvPr id="1021" name="Google Shape;1021;p116"/>
          <p:cNvSpPr txBox="1"/>
          <p:nvPr/>
        </p:nvSpPr>
        <p:spPr>
          <a:xfrm>
            <a:off x="4374725" y="4345500"/>
            <a:ext cx="19926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Amazon CloudWatch</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17"/>
          <p:cNvSpPr txBox="1"/>
          <p:nvPr>
            <p:ph idx="1" type="subTitle"/>
          </p:nvPr>
        </p:nvSpPr>
        <p:spPr>
          <a:xfrm>
            <a:off x="142307" y="121714"/>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Steps - CloudWatch Logs</a:t>
            </a:r>
            <a:endParaRPr>
              <a:solidFill>
                <a:srgbClr val="FF7A00"/>
              </a:solidFill>
              <a:latin typeface="EB Garamond"/>
              <a:ea typeface="EB Garamond"/>
              <a:cs typeface="EB Garamond"/>
              <a:sym typeface="EB Garamond"/>
            </a:endParaRPr>
          </a:p>
        </p:txBody>
      </p:sp>
      <p:sp>
        <p:nvSpPr>
          <p:cNvPr id="1027" name="Google Shape;1027;p117"/>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28" name="Google Shape;1028;p117"/>
          <p:cNvSpPr txBox="1"/>
          <p:nvPr/>
        </p:nvSpPr>
        <p:spPr>
          <a:xfrm>
            <a:off x="217475" y="778450"/>
            <a:ext cx="8352000" cy="1920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There are three steps required to set up CloudWatch Logs with EC2.</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Create an IAM role with appropriate policy.</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Install CloudWatch Logs Agent.</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Modify the configuration file to associate appropriate log files.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securitycloud.png" id="1029" name="Google Shape;1029;p117"/>
          <p:cNvPicPr preferRelativeResize="0"/>
          <p:nvPr/>
        </p:nvPicPr>
        <p:blipFill>
          <a:blip r:embed="rId3">
            <a:alphaModFix/>
          </a:blip>
          <a:stretch>
            <a:fillRect/>
          </a:stretch>
        </p:blipFill>
        <p:spPr>
          <a:xfrm>
            <a:off x="1017774" y="3227025"/>
            <a:ext cx="2096500" cy="1277850"/>
          </a:xfrm>
          <a:prstGeom prst="rect">
            <a:avLst/>
          </a:prstGeom>
          <a:noFill/>
          <a:ln>
            <a:noFill/>
          </a:ln>
        </p:spPr>
      </p:pic>
      <p:cxnSp>
        <p:nvCxnSpPr>
          <p:cNvPr id="1030" name="Google Shape;1030;p117"/>
          <p:cNvCxnSpPr>
            <a:stCxn id="1029" idx="3"/>
          </p:cNvCxnSpPr>
          <p:nvPr/>
        </p:nvCxnSpPr>
        <p:spPr>
          <a:xfrm flipH="1" rot="10800000">
            <a:off x="3114275" y="3857550"/>
            <a:ext cx="1584900" cy="8400"/>
          </a:xfrm>
          <a:prstGeom prst="straightConnector1">
            <a:avLst/>
          </a:prstGeom>
          <a:noFill/>
          <a:ln cap="flat" cmpd="sng" w="9525">
            <a:solidFill>
              <a:schemeClr val="dk2"/>
            </a:solidFill>
            <a:prstDash val="solid"/>
            <a:round/>
            <a:headEnd len="med" w="med" type="stealth"/>
            <a:tailEnd len="med" w="med" type="stealth"/>
          </a:ln>
        </p:spPr>
      </p:cxnSp>
      <p:pic>
        <p:nvPicPr>
          <p:cNvPr id="1031" name="Google Shape;1031;p117"/>
          <p:cNvPicPr preferRelativeResize="0"/>
          <p:nvPr/>
        </p:nvPicPr>
        <p:blipFill>
          <a:blip r:embed="rId4">
            <a:alphaModFix/>
          </a:blip>
          <a:stretch>
            <a:fillRect/>
          </a:stretch>
        </p:blipFill>
        <p:spPr>
          <a:xfrm>
            <a:off x="4782075" y="3314764"/>
            <a:ext cx="942975" cy="942975"/>
          </a:xfrm>
          <a:prstGeom prst="rect">
            <a:avLst/>
          </a:prstGeom>
          <a:noFill/>
          <a:ln>
            <a:noFill/>
          </a:ln>
        </p:spPr>
      </p:pic>
      <p:sp>
        <p:nvSpPr>
          <p:cNvPr id="1032" name="Google Shape;1032;p117"/>
          <p:cNvSpPr txBox="1"/>
          <p:nvPr/>
        </p:nvSpPr>
        <p:spPr>
          <a:xfrm>
            <a:off x="4374725" y="4345500"/>
            <a:ext cx="19926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Amazon CloudWatch</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18"/>
          <p:cNvSpPr txBox="1"/>
          <p:nvPr>
            <p:ph type="ctrTitle"/>
          </p:nvPr>
        </p:nvSpPr>
        <p:spPr>
          <a:xfrm>
            <a:off x="0" y="1573300"/>
            <a:ext cx="91440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666666"/>
                </a:solidFill>
                <a:latin typeface="EB Garamond"/>
                <a:ea typeface="EB Garamond"/>
                <a:cs typeface="EB Garamond"/>
                <a:sym typeface="EB Garamond"/>
              </a:rPr>
              <a:t>Amazon Elastic File System (EFS)</a:t>
            </a:r>
            <a:endParaRPr sz="4000">
              <a:solidFill>
                <a:srgbClr val="666666"/>
              </a:solidFill>
              <a:latin typeface="EB Garamond"/>
              <a:ea typeface="EB Garamond"/>
              <a:cs typeface="EB Garamond"/>
              <a:sym typeface="EB Garamond"/>
            </a:endParaRPr>
          </a:p>
        </p:txBody>
      </p:sp>
      <p:sp>
        <p:nvSpPr>
          <p:cNvPr id="1038" name="Google Shape;1038;p1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Network Attached Storage</a:t>
            </a:r>
            <a:endParaRPr>
              <a:solidFill>
                <a:srgbClr val="FF7A00"/>
              </a:solidFill>
              <a:latin typeface="EB Garamond"/>
              <a:ea typeface="EB Garamond"/>
              <a:cs typeface="EB Garamond"/>
              <a:sym typeface="EB Garamond"/>
            </a:endParaRPr>
          </a:p>
        </p:txBody>
      </p:sp>
      <p:cxnSp>
        <p:nvCxnSpPr>
          <p:cNvPr id="1039" name="Google Shape;1039;p118"/>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040" name="Google Shape;1040;p118"/>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19"/>
          <p:cNvSpPr txBox="1"/>
          <p:nvPr>
            <p:ph idx="1" type="subTitle"/>
          </p:nvPr>
        </p:nvSpPr>
        <p:spPr>
          <a:xfrm>
            <a:off x="-79975" y="7470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Elastic File System </a:t>
            </a:r>
            <a:endParaRPr>
              <a:solidFill>
                <a:srgbClr val="FF7A00"/>
              </a:solidFill>
              <a:latin typeface="EB Garamond"/>
              <a:ea typeface="EB Garamond"/>
              <a:cs typeface="EB Garamond"/>
              <a:sym typeface="EB Garamond"/>
            </a:endParaRPr>
          </a:p>
        </p:txBody>
      </p:sp>
      <p:sp>
        <p:nvSpPr>
          <p:cNvPr id="1046" name="Google Shape;1046;p11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47" name="Google Shape;1047;p119"/>
          <p:cNvSpPr txBox="1"/>
          <p:nvPr/>
        </p:nvSpPr>
        <p:spPr>
          <a:xfrm>
            <a:off x="343175" y="755675"/>
            <a:ext cx="7984200" cy="74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Amazon Elastic File System (Amazon EFS) provides a simple, serverless, set-and-forget elastic file system for use with AWS Cloud services and on-premises resources.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It is built to scale on demand to petabytes without disrupting applications, </a:t>
            </a:r>
            <a:r>
              <a:rPr lang="en" sz="1800">
                <a:solidFill>
                  <a:srgbClr val="274E13"/>
                </a:solidFill>
                <a:latin typeface="EB Garamond"/>
                <a:ea typeface="EB Garamond"/>
                <a:cs typeface="EB Garamond"/>
                <a:sym typeface="EB Garamond"/>
              </a:rPr>
              <a:t>growing and shrinking automatically</a:t>
            </a:r>
            <a:r>
              <a:rPr lang="en" sz="1800">
                <a:solidFill>
                  <a:srgbClr val="666666"/>
                </a:solidFill>
                <a:latin typeface="EB Garamond"/>
                <a:ea typeface="EB Garamond"/>
                <a:cs typeface="EB Garamond"/>
                <a:sym typeface="EB Garamond"/>
              </a:rPr>
              <a:t> as you add and remove files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sp>
        <p:nvSpPr>
          <p:cNvPr id="1048" name="Google Shape;1048;p119"/>
          <p:cNvSpPr/>
          <p:nvPr/>
        </p:nvSpPr>
        <p:spPr>
          <a:xfrm>
            <a:off x="1486950" y="2927100"/>
            <a:ext cx="1486800" cy="1084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9" name="Google Shape;1049;p119"/>
          <p:cNvPicPr preferRelativeResize="0"/>
          <p:nvPr/>
        </p:nvPicPr>
        <p:blipFill>
          <a:blip r:embed="rId3">
            <a:alphaModFix/>
          </a:blip>
          <a:stretch>
            <a:fillRect/>
          </a:stretch>
        </p:blipFill>
        <p:spPr>
          <a:xfrm>
            <a:off x="1818300" y="3098700"/>
            <a:ext cx="741600" cy="741600"/>
          </a:xfrm>
          <a:prstGeom prst="rect">
            <a:avLst/>
          </a:prstGeom>
          <a:noFill/>
          <a:ln>
            <a:noFill/>
          </a:ln>
        </p:spPr>
      </p:pic>
      <p:sp>
        <p:nvSpPr>
          <p:cNvPr id="1050" name="Google Shape;1050;p119"/>
          <p:cNvSpPr/>
          <p:nvPr/>
        </p:nvSpPr>
        <p:spPr>
          <a:xfrm>
            <a:off x="5174350" y="2927100"/>
            <a:ext cx="1486800" cy="1084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1" name="Google Shape;1051;p119"/>
          <p:cNvPicPr preferRelativeResize="0"/>
          <p:nvPr/>
        </p:nvPicPr>
        <p:blipFill>
          <a:blip r:embed="rId4">
            <a:alphaModFix/>
          </a:blip>
          <a:stretch>
            <a:fillRect/>
          </a:stretch>
        </p:blipFill>
        <p:spPr>
          <a:xfrm>
            <a:off x="5576275" y="3128025"/>
            <a:ext cx="682950" cy="682950"/>
          </a:xfrm>
          <a:prstGeom prst="rect">
            <a:avLst/>
          </a:prstGeom>
          <a:noFill/>
          <a:ln>
            <a:noFill/>
          </a:ln>
        </p:spPr>
      </p:pic>
      <p:cxnSp>
        <p:nvCxnSpPr>
          <p:cNvPr id="1052" name="Google Shape;1052;p119"/>
          <p:cNvCxnSpPr>
            <a:stCxn id="1048" idx="3"/>
            <a:endCxn id="1050" idx="1"/>
          </p:cNvCxnSpPr>
          <p:nvPr/>
        </p:nvCxnSpPr>
        <p:spPr>
          <a:xfrm>
            <a:off x="2973750" y="3469500"/>
            <a:ext cx="2200500" cy="0"/>
          </a:xfrm>
          <a:prstGeom prst="straightConnector1">
            <a:avLst/>
          </a:prstGeom>
          <a:noFill/>
          <a:ln cap="flat" cmpd="sng" w="9525">
            <a:solidFill>
              <a:schemeClr val="dk2"/>
            </a:solidFill>
            <a:prstDash val="solid"/>
            <a:round/>
            <a:headEnd len="med" w="med" type="none"/>
            <a:tailEnd len="med" w="med" type="stealth"/>
          </a:ln>
        </p:spPr>
      </p:cxnSp>
      <p:sp>
        <p:nvSpPr>
          <p:cNvPr id="1053" name="Google Shape;1053;p119"/>
          <p:cNvSpPr txBox="1"/>
          <p:nvPr/>
        </p:nvSpPr>
        <p:spPr>
          <a:xfrm>
            <a:off x="3536300" y="2992575"/>
            <a:ext cx="10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Mount</a:t>
            </a:r>
            <a:endParaRPr/>
          </a:p>
        </p:txBody>
      </p:sp>
      <p:sp>
        <p:nvSpPr>
          <p:cNvPr id="1054" name="Google Shape;1054;p119"/>
          <p:cNvSpPr txBox="1"/>
          <p:nvPr/>
        </p:nvSpPr>
        <p:spPr>
          <a:xfrm>
            <a:off x="1402775" y="4075225"/>
            <a:ext cx="17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Elastic File System</a:t>
            </a:r>
            <a:endParaRPr/>
          </a:p>
        </p:txBody>
      </p:sp>
      <p:sp>
        <p:nvSpPr>
          <p:cNvPr id="1055" name="Google Shape;1055;p119"/>
          <p:cNvSpPr txBox="1"/>
          <p:nvPr/>
        </p:nvSpPr>
        <p:spPr>
          <a:xfrm>
            <a:off x="5660450" y="4075225"/>
            <a:ext cx="74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EC2</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20"/>
          <p:cNvSpPr txBox="1"/>
          <p:nvPr>
            <p:ph idx="1" type="subTitle"/>
          </p:nvPr>
        </p:nvSpPr>
        <p:spPr>
          <a:xfrm>
            <a:off x="-136075" y="7470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Attachment to Multiple Targets</a:t>
            </a:r>
            <a:endParaRPr>
              <a:solidFill>
                <a:srgbClr val="FF7A00"/>
              </a:solidFill>
              <a:latin typeface="EB Garamond"/>
              <a:ea typeface="EB Garamond"/>
              <a:cs typeface="EB Garamond"/>
              <a:sym typeface="EB Garamond"/>
            </a:endParaRPr>
          </a:p>
        </p:txBody>
      </p:sp>
      <p:sp>
        <p:nvSpPr>
          <p:cNvPr id="1061" name="Google Shape;1061;p12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62" name="Google Shape;1062;p120"/>
          <p:cNvSpPr txBox="1"/>
          <p:nvPr/>
        </p:nvSpPr>
        <p:spPr>
          <a:xfrm>
            <a:off x="343175" y="755675"/>
            <a:ext cx="7984200" cy="74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Multiple compute instances, including Amazon EC2, Amazon ECS, and AWS Lambda, can access an Amazon EFS file system at the same time, providing a common data source for workloads.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sp>
        <p:nvSpPr>
          <p:cNvPr id="1063" name="Google Shape;1063;p120"/>
          <p:cNvSpPr/>
          <p:nvPr/>
        </p:nvSpPr>
        <p:spPr>
          <a:xfrm>
            <a:off x="1720750" y="2814950"/>
            <a:ext cx="1486800" cy="1084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4" name="Google Shape;1064;p120"/>
          <p:cNvPicPr preferRelativeResize="0"/>
          <p:nvPr/>
        </p:nvPicPr>
        <p:blipFill>
          <a:blip r:embed="rId3">
            <a:alphaModFix/>
          </a:blip>
          <a:stretch>
            <a:fillRect/>
          </a:stretch>
        </p:blipFill>
        <p:spPr>
          <a:xfrm>
            <a:off x="2052100" y="2986550"/>
            <a:ext cx="741600" cy="741600"/>
          </a:xfrm>
          <a:prstGeom prst="rect">
            <a:avLst/>
          </a:prstGeom>
          <a:noFill/>
          <a:ln>
            <a:noFill/>
          </a:ln>
        </p:spPr>
      </p:pic>
      <p:cxnSp>
        <p:nvCxnSpPr>
          <p:cNvPr id="1065" name="Google Shape;1065;p120"/>
          <p:cNvCxnSpPr>
            <a:stCxn id="1063" idx="3"/>
          </p:cNvCxnSpPr>
          <p:nvPr/>
        </p:nvCxnSpPr>
        <p:spPr>
          <a:xfrm flipH="1" rot="10800000">
            <a:off x="3207550" y="2777450"/>
            <a:ext cx="1805100" cy="579900"/>
          </a:xfrm>
          <a:prstGeom prst="straightConnector1">
            <a:avLst/>
          </a:prstGeom>
          <a:noFill/>
          <a:ln cap="flat" cmpd="sng" w="9525">
            <a:solidFill>
              <a:schemeClr val="dk2"/>
            </a:solidFill>
            <a:prstDash val="solid"/>
            <a:round/>
            <a:headEnd len="med" w="med" type="none"/>
            <a:tailEnd len="med" w="med" type="stealth"/>
          </a:ln>
        </p:spPr>
      </p:cxnSp>
      <p:sp>
        <p:nvSpPr>
          <p:cNvPr id="1066" name="Google Shape;1066;p120"/>
          <p:cNvSpPr txBox="1"/>
          <p:nvPr/>
        </p:nvSpPr>
        <p:spPr>
          <a:xfrm>
            <a:off x="1645925" y="3981725"/>
            <a:ext cx="17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Elastic File System</a:t>
            </a:r>
            <a:endParaRPr/>
          </a:p>
        </p:txBody>
      </p:sp>
      <p:sp>
        <p:nvSpPr>
          <p:cNvPr id="1067" name="Google Shape;1067;p120"/>
          <p:cNvSpPr/>
          <p:nvPr/>
        </p:nvSpPr>
        <p:spPr>
          <a:xfrm>
            <a:off x="5012575" y="2225750"/>
            <a:ext cx="1486800" cy="2263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8" name="Google Shape;1068;p120"/>
          <p:cNvPicPr preferRelativeResize="0"/>
          <p:nvPr/>
        </p:nvPicPr>
        <p:blipFill>
          <a:blip r:embed="rId4">
            <a:alphaModFix/>
          </a:blip>
          <a:stretch>
            <a:fillRect/>
          </a:stretch>
        </p:blipFill>
        <p:spPr>
          <a:xfrm>
            <a:off x="5504713" y="2450150"/>
            <a:ext cx="502500" cy="505025"/>
          </a:xfrm>
          <a:prstGeom prst="rect">
            <a:avLst/>
          </a:prstGeom>
          <a:noFill/>
          <a:ln>
            <a:noFill/>
          </a:ln>
        </p:spPr>
      </p:pic>
      <p:pic>
        <p:nvPicPr>
          <p:cNvPr id="1069" name="Google Shape;1069;p120"/>
          <p:cNvPicPr preferRelativeResize="0"/>
          <p:nvPr/>
        </p:nvPicPr>
        <p:blipFill>
          <a:blip r:embed="rId5">
            <a:alphaModFix/>
          </a:blip>
          <a:stretch>
            <a:fillRect/>
          </a:stretch>
        </p:blipFill>
        <p:spPr>
          <a:xfrm>
            <a:off x="5529775" y="3203200"/>
            <a:ext cx="452375" cy="455675"/>
          </a:xfrm>
          <a:prstGeom prst="rect">
            <a:avLst/>
          </a:prstGeom>
          <a:noFill/>
          <a:ln>
            <a:noFill/>
          </a:ln>
        </p:spPr>
      </p:pic>
      <p:pic>
        <p:nvPicPr>
          <p:cNvPr id="1070" name="Google Shape;1070;p120"/>
          <p:cNvPicPr preferRelativeResize="0"/>
          <p:nvPr/>
        </p:nvPicPr>
        <p:blipFill>
          <a:blip r:embed="rId6">
            <a:alphaModFix/>
          </a:blip>
          <a:stretch>
            <a:fillRect/>
          </a:stretch>
        </p:blipFill>
        <p:spPr>
          <a:xfrm>
            <a:off x="5529784" y="3850800"/>
            <a:ext cx="452375" cy="452375"/>
          </a:xfrm>
          <a:prstGeom prst="rect">
            <a:avLst/>
          </a:prstGeom>
          <a:noFill/>
          <a:ln>
            <a:noFill/>
          </a:ln>
        </p:spPr>
      </p:pic>
      <p:cxnSp>
        <p:nvCxnSpPr>
          <p:cNvPr id="1071" name="Google Shape;1071;p120"/>
          <p:cNvCxnSpPr>
            <a:stCxn id="1063" idx="3"/>
            <a:endCxn id="1067" idx="1"/>
          </p:cNvCxnSpPr>
          <p:nvPr/>
        </p:nvCxnSpPr>
        <p:spPr>
          <a:xfrm>
            <a:off x="3207550" y="3357350"/>
            <a:ext cx="1805100" cy="0"/>
          </a:xfrm>
          <a:prstGeom prst="straightConnector1">
            <a:avLst/>
          </a:prstGeom>
          <a:noFill/>
          <a:ln cap="flat" cmpd="sng" w="9525">
            <a:solidFill>
              <a:schemeClr val="dk2"/>
            </a:solidFill>
            <a:prstDash val="solid"/>
            <a:round/>
            <a:headEnd len="med" w="med" type="none"/>
            <a:tailEnd len="med" w="med" type="stealth"/>
          </a:ln>
        </p:spPr>
      </p:cxnSp>
      <p:cxnSp>
        <p:nvCxnSpPr>
          <p:cNvPr id="1072" name="Google Shape;1072;p120"/>
          <p:cNvCxnSpPr>
            <a:stCxn id="1063" idx="3"/>
          </p:cNvCxnSpPr>
          <p:nvPr/>
        </p:nvCxnSpPr>
        <p:spPr>
          <a:xfrm>
            <a:off x="3207550" y="3357350"/>
            <a:ext cx="1795800" cy="7668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21"/>
          <p:cNvSpPr txBox="1"/>
          <p:nvPr>
            <p:ph idx="1" type="subTitle"/>
          </p:nvPr>
        </p:nvSpPr>
        <p:spPr>
          <a:xfrm>
            <a:off x="-79975" y="7470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EFS Architecture </a:t>
            </a:r>
            <a:endParaRPr>
              <a:solidFill>
                <a:srgbClr val="FF7A00"/>
              </a:solidFill>
              <a:latin typeface="EB Garamond"/>
              <a:ea typeface="EB Garamond"/>
              <a:cs typeface="EB Garamond"/>
              <a:sym typeface="EB Garamond"/>
            </a:endParaRPr>
          </a:p>
        </p:txBody>
      </p:sp>
      <p:sp>
        <p:nvSpPr>
          <p:cNvPr id="1078" name="Google Shape;1078;p12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79" name="Google Shape;1079;p121"/>
          <p:cNvSpPr txBox="1"/>
          <p:nvPr/>
        </p:nvSpPr>
        <p:spPr>
          <a:xfrm>
            <a:off x="343175" y="867900"/>
            <a:ext cx="7984200" cy="74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To access file system from instance inside the VPC, we need to create mount target in the VPC.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1080" name="Google Shape;1080;p121"/>
          <p:cNvPicPr preferRelativeResize="0"/>
          <p:nvPr/>
        </p:nvPicPr>
        <p:blipFill>
          <a:blip r:embed="rId3">
            <a:alphaModFix/>
          </a:blip>
          <a:stretch>
            <a:fillRect/>
          </a:stretch>
        </p:blipFill>
        <p:spPr>
          <a:xfrm>
            <a:off x="2006400" y="1561750"/>
            <a:ext cx="5337424" cy="300229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22"/>
          <p:cNvSpPr txBox="1"/>
          <p:nvPr>
            <p:ph idx="1" type="subTitle"/>
          </p:nvPr>
        </p:nvSpPr>
        <p:spPr>
          <a:xfrm>
            <a:off x="-79975" y="7470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Network File System</a:t>
            </a:r>
            <a:endParaRPr>
              <a:solidFill>
                <a:srgbClr val="FF7A00"/>
              </a:solidFill>
              <a:latin typeface="EB Garamond"/>
              <a:ea typeface="EB Garamond"/>
              <a:cs typeface="EB Garamond"/>
              <a:sym typeface="EB Garamond"/>
            </a:endParaRPr>
          </a:p>
        </p:txBody>
      </p:sp>
      <p:sp>
        <p:nvSpPr>
          <p:cNvPr id="1086" name="Google Shape;1086;p12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87" name="Google Shape;1087;p122"/>
          <p:cNvSpPr txBox="1"/>
          <p:nvPr/>
        </p:nvSpPr>
        <p:spPr>
          <a:xfrm>
            <a:off x="362600" y="824550"/>
            <a:ext cx="7984200" cy="74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Network File System (NFS) is a networking protocol for distributed file sharing.</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EFS uses the Network File System version 4 (NFS v4) protocol</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
        <p:nvSpPr>
          <p:cNvPr id="1088" name="Google Shape;1088;p122"/>
          <p:cNvSpPr/>
          <p:nvPr/>
        </p:nvSpPr>
        <p:spPr>
          <a:xfrm>
            <a:off x="1782950" y="2375400"/>
            <a:ext cx="1225200" cy="1842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22"/>
          <p:cNvSpPr txBox="1"/>
          <p:nvPr/>
        </p:nvSpPr>
        <p:spPr>
          <a:xfrm>
            <a:off x="1848400" y="4329925"/>
            <a:ext cx="138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NFS Server</a:t>
            </a:r>
            <a:endParaRPr/>
          </a:p>
        </p:txBody>
      </p:sp>
      <p:sp>
        <p:nvSpPr>
          <p:cNvPr id="1090" name="Google Shape;1090;p122"/>
          <p:cNvSpPr/>
          <p:nvPr/>
        </p:nvSpPr>
        <p:spPr>
          <a:xfrm>
            <a:off x="5009450" y="2758800"/>
            <a:ext cx="1917000" cy="1075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1" name="Google Shape;1091;p122"/>
          <p:cNvPicPr preferRelativeResize="0"/>
          <p:nvPr/>
        </p:nvPicPr>
        <p:blipFill>
          <a:blip r:embed="rId3">
            <a:alphaModFix/>
          </a:blip>
          <a:stretch>
            <a:fillRect/>
          </a:stretch>
        </p:blipFill>
        <p:spPr>
          <a:xfrm>
            <a:off x="5177901" y="2948688"/>
            <a:ext cx="700625" cy="695725"/>
          </a:xfrm>
          <a:prstGeom prst="rect">
            <a:avLst/>
          </a:prstGeom>
          <a:noFill/>
          <a:ln>
            <a:noFill/>
          </a:ln>
        </p:spPr>
      </p:pic>
      <p:pic>
        <p:nvPicPr>
          <p:cNvPr id="1092" name="Google Shape;1092;p122"/>
          <p:cNvPicPr preferRelativeResize="0"/>
          <p:nvPr/>
        </p:nvPicPr>
        <p:blipFill>
          <a:blip r:embed="rId4">
            <a:alphaModFix/>
          </a:blip>
          <a:stretch>
            <a:fillRect/>
          </a:stretch>
        </p:blipFill>
        <p:spPr>
          <a:xfrm>
            <a:off x="6112325" y="3003275"/>
            <a:ext cx="586575" cy="586575"/>
          </a:xfrm>
          <a:prstGeom prst="rect">
            <a:avLst/>
          </a:prstGeom>
          <a:noFill/>
          <a:ln>
            <a:noFill/>
          </a:ln>
        </p:spPr>
      </p:pic>
      <p:cxnSp>
        <p:nvCxnSpPr>
          <p:cNvPr id="1093" name="Google Shape;1093;p122"/>
          <p:cNvCxnSpPr>
            <a:stCxn id="1088" idx="3"/>
            <a:endCxn id="1090" idx="1"/>
          </p:cNvCxnSpPr>
          <p:nvPr/>
        </p:nvCxnSpPr>
        <p:spPr>
          <a:xfrm>
            <a:off x="3008150" y="3296550"/>
            <a:ext cx="2001300" cy="0"/>
          </a:xfrm>
          <a:prstGeom prst="straightConnector1">
            <a:avLst/>
          </a:prstGeom>
          <a:noFill/>
          <a:ln cap="flat" cmpd="sng" w="9525">
            <a:solidFill>
              <a:schemeClr val="dk2"/>
            </a:solidFill>
            <a:prstDash val="solid"/>
            <a:round/>
            <a:headEnd len="med" w="med" type="none"/>
            <a:tailEnd len="med" w="med" type="stealth"/>
          </a:ln>
        </p:spPr>
      </p:cxnSp>
      <p:sp>
        <p:nvSpPr>
          <p:cNvPr id="1094" name="Google Shape;1094;p122"/>
          <p:cNvSpPr txBox="1"/>
          <p:nvPr/>
        </p:nvSpPr>
        <p:spPr>
          <a:xfrm>
            <a:off x="3365850" y="2821200"/>
            <a:ext cx="13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Mount</a:t>
            </a:r>
            <a:endParaRPr/>
          </a:p>
        </p:txBody>
      </p:sp>
      <p:pic>
        <p:nvPicPr>
          <p:cNvPr id="1095" name="Google Shape;1095;p122"/>
          <p:cNvPicPr preferRelativeResize="0"/>
          <p:nvPr/>
        </p:nvPicPr>
        <p:blipFill>
          <a:blip r:embed="rId5">
            <a:alphaModFix/>
          </a:blip>
          <a:stretch>
            <a:fillRect/>
          </a:stretch>
        </p:blipFill>
        <p:spPr>
          <a:xfrm>
            <a:off x="2143825" y="2584225"/>
            <a:ext cx="503450" cy="500025"/>
          </a:xfrm>
          <a:prstGeom prst="rect">
            <a:avLst/>
          </a:prstGeom>
          <a:noFill/>
          <a:ln>
            <a:noFill/>
          </a:ln>
        </p:spPr>
      </p:pic>
      <p:pic>
        <p:nvPicPr>
          <p:cNvPr id="1096" name="Google Shape;1096;p122"/>
          <p:cNvPicPr preferRelativeResize="0"/>
          <p:nvPr/>
        </p:nvPicPr>
        <p:blipFill>
          <a:blip r:embed="rId5">
            <a:alphaModFix/>
          </a:blip>
          <a:stretch>
            <a:fillRect/>
          </a:stretch>
        </p:blipFill>
        <p:spPr>
          <a:xfrm>
            <a:off x="2143825" y="3466113"/>
            <a:ext cx="503450" cy="500025"/>
          </a:xfrm>
          <a:prstGeom prst="rect">
            <a:avLst/>
          </a:prstGeom>
          <a:noFill/>
          <a:ln>
            <a:noFill/>
          </a:ln>
        </p:spPr>
      </p:pic>
      <p:sp>
        <p:nvSpPr>
          <p:cNvPr id="1097" name="Google Shape;1097;p122"/>
          <p:cNvSpPr txBox="1"/>
          <p:nvPr/>
        </p:nvSpPr>
        <p:spPr>
          <a:xfrm>
            <a:off x="5702150" y="3929725"/>
            <a:ext cx="86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Client</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23"/>
          <p:cNvSpPr txBox="1"/>
          <p:nvPr>
            <p:ph idx="1" type="subTitle"/>
          </p:nvPr>
        </p:nvSpPr>
        <p:spPr>
          <a:xfrm>
            <a:off x="-79975" y="7470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Pricing Considerations</a:t>
            </a:r>
            <a:endParaRPr>
              <a:solidFill>
                <a:srgbClr val="FF7A00"/>
              </a:solidFill>
              <a:latin typeface="EB Garamond"/>
              <a:ea typeface="EB Garamond"/>
              <a:cs typeface="EB Garamond"/>
              <a:sym typeface="EB Garamond"/>
            </a:endParaRPr>
          </a:p>
        </p:txBody>
      </p:sp>
      <p:sp>
        <p:nvSpPr>
          <p:cNvPr id="1103" name="Google Shape;1103;p12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04" name="Google Shape;1104;p123"/>
          <p:cNvSpPr txBox="1"/>
          <p:nvPr/>
        </p:nvSpPr>
        <p:spPr>
          <a:xfrm>
            <a:off x="362600" y="824550"/>
            <a:ext cx="7984200" cy="74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AWS EFS is expensive when compared to other storage options like EBS, S3.</a:t>
            </a:r>
            <a:endParaRPr sz="1800">
              <a:solidFill>
                <a:srgbClr val="666666"/>
              </a:solidFill>
              <a:latin typeface="EB Garamond"/>
              <a:ea typeface="EB Garamond"/>
              <a:cs typeface="EB Garamond"/>
              <a:sym typeface="EB Garamond"/>
            </a:endParaRPr>
          </a:p>
          <a:p>
            <a:pPr indent="0" lvl="0" marL="45720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graphicFrame>
        <p:nvGraphicFramePr>
          <p:cNvPr id="1105" name="Google Shape;1105;p123"/>
          <p:cNvGraphicFramePr/>
          <p:nvPr/>
        </p:nvGraphicFramePr>
        <p:xfrm>
          <a:off x="709600" y="2112500"/>
          <a:ext cx="3000000" cy="3000000"/>
        </p:xfrm>
        <a:graphic>
          <a:graphicData uri="http://schemas.openxmlformats.org/drawingml/2006/table">
            <a:tbl>
              <a:tblPr>
                <a:noFill/>
                <a:tableStyleId>{BDF8D6D4-4A17-4C14-8489-BCA10579C9A2}</a:tableStyleId>
              </a:tblPr>
              <a:tblGrid>
                <a:gridCol w="4754700"/>
                <a:gridCol w="1539775"/>
              </a:tblGrid>
              <a:tr h="396200">
                <a:tc>
                  <a:txBody>
                    <a:bodyPr/>
                    <a:lstStyle/>
                    <a:p>
                      <a:pPr indent="0" lvl="0" marL="0" rtl="0" algn="ctr">
                        <a:spcBef>
                          <a:spcPts val="0"/>
                        </a:spcBef>
                        <a:spcAft>
                          <a:spcPts val="0"/>
                        </a:spcAft>
                        <a:buNone/>
                      </a:pPr>
                      <a:r>
                        <a:rPr b="1" lang="en"/>
                        <a:t>Consideration</a:t>
                      </a:r>
                      <a:endParaRPr b="1"/>
                    </a:p>
                  </a:txBody>
                  <a:tcPr marT="91425" marB="91425" marR="91425" marL="91425"/>
                </a:tc>
                <a:tc>
                  <a:txBody>
                    <a:bodyPr/>
                    <a:lstStyle/>
                    <a:p>
                      <a:pPr indent="0" lvl="0" marL="0" rtl="0" algn="ctr">
                        <a:spcBef>
                          <a:spcPts val="0"/>
                        </a:spcBef>
                        <a:spcAft>
                          <a:spcPts val="0"/>
                        </a:spcAft>
                        <a:buNone/>
                      </a:pPr>
                      <a:r>
                        <a:rPr b="1" lang="en"/>
                        <a:t>Pricing</a:t>
                      </a:r>
                      <a:endParaRPr b="1"/>
                    </a:p>
                  </a:txBody>
                  <a:tcPr marT="91425" marB="91425" marR="91425" marL="91425"/>
                </a:tc>
              </a:tr>
              <a:tr h="396200">
                <a:tc>
                  <a:txBody>
                    <a:bodyPr/>
                    <a:lstStyle/>
                    <a:p>
                      <a:pPr indent="0" lvl="0" marL="0" rtl="0" algn="ctr">
                        <a:spcBef>
                          <a:spcPts val="0"/>
                        </a:spcBef>
                        <a:spcAft>
                          <a:spcPts val="0"/>
                        </a:spcAft>
                        <a:buNone/>
                      </a:pPr>
                      <a:r>
                        <a:rPr lang="en"/>
                        <a:t>1 TB EFS with 80% frequently accessed data</a:t>
                      </a:r>
                      <a:endParaRPr/>
                    </a:p>
                  </a:txBody>
                  <a:tcPr marT="91425" marB="91425" marR="91425" marL="91425"/>
                </a:tc>
                <a:tc>
                  <a:txBody>
                    <a:bodyPr/>
                    <a:lstStyle/>
                    <a:p>
                      <a:pPr indent="0" lvl="0" marL="0" rtl="0" algn="ctr">
                        <a:spcBef>
                          <a:spcPts val="0"/>
                        </a:spcBef>
                        <a:spcAft>
                          <a:spcPts val="0"/>
                        </a:spcAft>
                        <a:buNone/>
                      </a:pPr>
                      <a:r>
                        <a:rPr lang="en"/>
                        <a:t>$250</a:t>
                      </a:r>
                      <a:endParaRPr/>
                    </a:p>
                  </a:txBody>
                  <a:tcPr marT="91425" marB="91425" marR="91425" marL="91425"/>
                </a:tc>
              </a:tr>
              <a:tr h="396200">
                <a:tc>
                  <a:txBody>
                    <a:bodyPr/>
                    <a:lstStyle/>
                    <a:p>
                      <a:pPr indent="0" lvl="0" marL="0" rtl="0" algn="ctr">
                        <a:spcBef>
                          <a:spcPts val="0"/>
                        </a:spcBef>
                        <a:spcAft>
                          <a:spcPts val="0"/>
                        </a:spcAft>
                        <a:buNone/>
                      </a:pPr>
                      <a:r>
                        <a:rPr lang="en"/>
                        <a:t> 1TB EBS Storage</a:t>
                      </a:r>
                      <a:endParaRPr/>
                    </a:p>
                  </a:txBody>
                  <a:tcPr marT="91425" marB="91425" marR="91425" marL="91425"/>
                </a:tc>
                <a:tc>
                  <a:txBody>
                    <a:bodyPr/>
                    <a:lstStyle/>
                    <a:p>
                      <a:pPr indent="0" lvl="0" marL="0" rtl="0" algn="ctr">
                        <a:spcBef>
                          <a:spcPts val="0"/>
                        </a:spcBef>
                        <a:spcAft>
                          <a:spcPts val="0"/>
                        </a:spcAft>
                        <a:buNone/>
                      </a:pPr>
                      <a:r>
                        <a:rPr lang="en"/>
                        <a:t>$102</a:t>
                      </a:r>
                      <a:endParaRPr/>
                    </a:p>
                  </a:txBody>
                  <a:tcPr marT="91425" marB="91425" marR="91425" marL="91425"/>
                </a:tc>
              </a:tr>
              <a:tr h="396200">
                <a:tc>
                  <a:txBody>
                    <a:bodyPr/>
                    <a:lstStyle/>
                    <a:p>
                      <a:pPr indent="0" lvl="0" marL="0" rtl="0" algn="ctr">
                        <a:spcBef>
                          <a:spcPts val="0"/>
                        </a:spcBef>
                        <a:spcAft>
                          <a:spcPts val="0"/>
                        </a:spcAft>
                        <a:buNone/>
                      </a:pPr>
                      <a:r>
                        <a:rPr lang="en"/>
                        <a:t>1 TB of S3 Storage</a:t>
                      </a:r>
                      <a:endParaRPr/>
                    </a:p>
                  </a:txBody>
                  <a:tcPr marT="91425" marB="91425" marR="91425" marL="91425"/>
                </a:tc>
                <a:tc>
                  <a:txBody>
                    <a:bodyPr/>
                    <a:lstStyle/>
                    <a:p>
                      <a:pPr indent="0" lvl="0" marL="0" rtl="0" algn="ctr">
                        <a:spcBef>
                          <a:spcPts val="0"/>
                        </a:spcBef>
                        <a:spcAft>
                          <a:spcPts val="0"/>
                        </a:spcAft>
                        <a:buNone/>
                      </a:pPr>
                      <a:r>
                        <a:rPr lang="en"/>
                        <a:t>$24</a:t>
                      </a:r>
                      <a:endParaRPr/>
                    </a:p>
                  </a:txBody>
                  <a:tcPr marT="91425" marB="91425" marR="91425" marL="91425"/>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24"/>
          <p:cNvSpPr txBox="1"/>
          <p:nvPr>
            <p:ph idx="1" type="subTitle"/>
          </p:nvPr>
        </p:nvSpPr>
        <p:spPr>
          <a:xfrm>
            <a:off x="-79975" y="7470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Important Pointers</a:t>
            </a:r>
            <a:endParaRPr>
              <a:solidFill>
                <a:srgbClr val="FF7A00"/>
              </a:solidFill>
              <a:latin typeface="EB Garamond"/>
              <a:ea typeface="EB Garamond"/>
              <a:cs typeface="EB Garamond"/>
              <a:sym typeface="EB Garamond"/>
            </a:endParaRPr>
          </a:p>
        </p:txBody>
      </p:sp>
      <p:sp>
        <p:nvSpPr>
          <p:cNvPr id="1111" name="Google Shape;1111;p12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12" name="Google Shape;1112;p124"/>
          <p:cNvSpPr txBox="1"/>
          <p:nvPr/>
        </p:nvSpPr>
        <p:spPr>
          <a:xfrm>
            <a:off x="652475" y="908725"/>
            <a:ext cx="7984200" cy="74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If performance is your concern, always prefer EBS.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EFS can even be accessed from on-premise datacenter using an AWS Direct Connect or AWS VPN connection.</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With Amazon EFS, you pay only for what you use per month.</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45720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25"/>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Amazon Kinesis</a:t>
            </a:r>
            <a:endParaRPr sz="4800">
              <a:solidFill>
                <a:srgbClr val="666666"/>
              </a:solidFill>
              <a:latin typeface="EB Garamond"/>
              <a:ea typeface="EB Garamond"/>
              <a:cs typeface="EB Garamond"/>
              <a:sym typeface="EB Garamond"/>
            </a:endParaRPr>
          </a:p>
        </p:txBody>
      </p:sp>
      <p:sp>
        <p:nvSpPr>
          <p:cNvPr id="1118" name="Google Shape;1118;p125"/>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Streaming Data</a:t>
            </a:r>
            <a:endParaRPr>
              <a:solidFill>
                <a:srgbClr val="FF7A00"/>
              </a:solidFill>
              <a:latin typeface="EB Garamond"/>
              <a:ea typeface="EB Garamond"/>
              <a:cs typeface="EB Garamond"/>
              <a:sym typeface="EB Garamond"/>
            </a:endParaRPr>
          </a:p>
        </p:txBody>
      </p:sp>
      <p:cxnSp>
        <p:nvCxnSpPr>
          <p:cNvPr id="1119" name="Google Shape;1119;p12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120" name="Google Shape;1120;p12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51" name="Google Shape;251;p45"/>
          <p:cNvSpPr txBox="1"/>
          <p:nvPr>
            <p:ph idx="1" type="subTitle"/>
          </p:nvPr>
        </p:nvSpPr>
        <p:spPr>
          <a:xfrm>
            <a:off x="141525" y="141575"/>
            <a:ext cx="86124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What is Instance Store ?</a:t>
            </a:r>
            <a:endParaRPr>
              <a:solidFill>
                <a:srgbClr val="FF7A00"/>
              </a:solidFill>
              <a:latin typeface="EB Garamond"/>
              <a:ea typeface="EB Garamond"/>
              <a:cs typeface="EB Garamond"/>
              <a:sym typeface="EB Garamond"/>
            </a:endParaRPr>
          </a:p>
        </p:txBody>
      </p:sp>
      <p:sp>
        <p:nvSpPr>
          <p:cNvPr id="252" name="Google Shape;252;p45"/>
          <p:cNvSpPr txBox="1"/>
          <p:nvPr/>
        </p:nvSpPr>
        <p:spPr>
          <a:xfrm>
            <a:off x="141525" y="1591538"/>
            <a:ext cx="8091600" cy="255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6AA84F"/>
                </a:solidFill>
                <a:latin typeface="EB Garamond"/>
                <a:ea typeface="EB Garamond"/>
                <a:cs typeface="EB Garamond"/>
                <a:sym typeface="EB Garamond"/>
              </a:rPr>
              <a:t>AWS Instance Store </a:t>
            </a:r>
            <a:r>
              <a:rPr lang="en" sz="1800">
                <a:solidFill>
                  <a:srgbClr val="666666"/>
                </a:solidFill>
                <a:latin typeface="EB Garamond"/>
                <a:ea typeface="EB Garamond"/>
                <a:cs typeface="EB Garamond"/>
                <a:sym typeface="EB Garamond"/>
              </a:rPr>
              <a:t>provides temporary block storage volumes for use with EC2.</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This storage is located on the disks that are physically attached to the host computer.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 size of instance store varies depending on your instance type.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pic>
        <p:nvPicPr>
          <p:cNvPr descr="instance_store.png" id="253" name="Google Shape;253;p45"/>
          <p:cNvPicPr preferRelativeResize="0"/>
          <p:nvPr/>
        </p:nvPicPr>
        <p:blipFill>
          <a:blip r:embed="rId3">
            <a:alphaModFix/>
          </a:blip>
          <a:stretch>
            <a:fillRect/>
          </a:stretch>
        </p:blipFill>
        <p:spPr>
          <a:xfrm>
            <a:off x="2967850" y="2803250"/>
            <a:ext cx="2606525" cy="17744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26"/>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26" name="Google Shape;1126;p126"/>
          <p:cNvSpPr txBox="1"/>
          <p:nvPr/>
        </p:nvSpPr>
        <p:spPr>
          <a:xfrm>
            <a:off x="337200" y="861425"/>
            <a:ext cx="8469600" cy="8898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Streaming data is the continuous flow of data generated by various sources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
        <p:nvSpPr>
          <p:cNvPr id="1127" name="Google Shape;1127;p126"/>
          <p:cNvSpPr txBox="1"/>
          <p:nvPr/>
        </p:nvSpPr>
        <p:spPr>
          <a:xfrm>
            <a:off x="931825" y="142850"/>
            <a:ext cx="7116300" cy="55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Basics of Streaming Data.</a:t>
            </a:r>
            <a:endParaRPr sz="2800">
              <a:solidFill>
                <a:srgbClr val="FF7A00"/>
              </a:solidFill>
              <a:latin typeface="EB Garamond"/>
              <a:ea typeface="EB Garamond"/>
              <a:cs typeface="EB Garamond"/>
              <a:sym typeface="EB Garamond"/>
            </a:endParaRPr>
          </a:p>
        </p:txBody>
      </p:sp>
      <p:pic>
        <p:nvPicPr>
          <p:cNvPr descr="c9345f899af190af5a8642b356e31e62.jpg" id="1128" name="Google Shape;1128;p126"/>
          <p:cNvPicPr preferRelativeResize="0"/>
          <p:nvPr/>
        </p:nvPicPr>
        <p:blipFill>
          <a:blip r:embed="rId3">
            <a:alphaModFix/>
          </a:blip>
          <a:stretch>
            <a:fillRect/>
          </a:stretch>
        </p:blipFill>
        <p:spPr>
          <a:xfrm>
            <a:off x="1907125" y="2827722"/>
            <a:ext cx="656700" cy="656724"/>
          </a:xfrm>
          <a:prstGeom prst="rect">
            <a:avLst/>
          </a:prstGeom>
          <a:noFill/>
          <a:ln>
            <a:noFill/>
          </a:ln>
        </p:spPr>
      </p:pic>
      <p:pic>
        <p:nvPicPr>
          <p:cNvPr descr="c9345f899af190af5a8642b356e31e62.jpg" id="1129" name="Google Shape;1129;p126"/>
          <p:cNvPicPr preferRelativeResize="0"/>
          <p:nvPr/>
        </p:nvPicPr>
        <p:blipFill>
          <a:blip r:embed="rId3">
            <a:alphaModFix/>
          </a:blip>
          <a:stretch>
            <a:fillRect/>
          </a:stretch>
        </p:blipFill>
        <p:spPr>
          <a:xfrm>
            <a:off x="1931350" y="1981050"/>
            <a:ext cx="608250" cy="608250"/>
          </a:xfrm>
          <a:prstGeom prst="rect">
            <a:avLst/>
          </a:prstGeom>
          <a:noFill/>
          <a:ln>
            <a:noFill/>
          </a:ln>
        </p:spPr>
      </p:pic>
      <p:pic>
        <p:nvPicPr>
          <p:cNvPr descr="c9345f899af190af5a8642b356e31e62.jpg" id="1130" name="Google Shape;1130;p126"/>
          <p:cNvPicPr preferRelativeResize="0"/>
          <p:nvPr/>
        </p:nvPicPr>
        <p:blipFill>
          <a:blip r:embed="rId3">
            <a:alphaModFix/>
          </a:blip>
          <a:stretch>
            <a:fillRect/>
          </a:stretch>
        </p:blipFill>
        <p:spPr>
          <a:xfrm>
            <a:off x="1907113" y="3722863"/>
            <a:ext cx="565545" cy="565574"/>
          </a:xfrm>
          <a:prstGeom prst="rect">
            <a:avLst/>
          </a:prstGeom>
          <a:noFill/>
          <a:ln>
            <a:noFill/>
          </a:ln>
        </p:spPr>
      </p:pic>
      <p:sp>
        <p:nvSpPr>
          <p:cNvPr id="1131" name="Google Shape;1131;p126"/>
          <p:cNvSpPr/>
          <p:nvPr/>
        </p:nvSpPr>
        <p:spPr>
          <a:xfrm>
            <a:off x="4915600" y="2268000"/>
            <a:ext cx="1833000" cy="176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Processing Store</a:t>
            </a:r>
            <a:endParaRPr/>
          </a:p>
        </p:txBody>
      </p:sp>
      <p:sp>
        <p:nvSpPr>
          <p:cNvPr id="1132" name="Google Shape;1132;p126"/>
          <p:cNvSpPr txBox="1"/>
          <p:nvPr/>
        </p:nvSpPr>
        <p:spPr>
          <a:xfrm>
            <a:off x="1006650" y="2048813"/>
            <a:ext cx="82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Sensor 1</a:t>
            </a:r>
            <a:endParaRPr sz="1200"/>
          </a:p>
        </p:txBody>
      </p:sp>
      <p:sp>
        <p:nvSpPr>
          <p:cNvPr id="1133" name="Google Shape;1133;p126"/>
          <p:cNvSpPr txBox="1"/>
          <p:nvPr/>
        </p:nvSpPr>
        <p:spPr>
          <a:xfrm>
            <a:off x="1006650" y="2959388"/>
            <a:ext cx="82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Sensor 2</a:t>
            </a:r>
            <a:endParaRPr sz="1200"/>
          </a:p>
        </p:txBody>
      </p:sp>
      <p:sp>
        <p:nvSpPr>
          <p:cNvPr id="1134" name="Google Shape;1134;p126"/>
          <p:cNvSpPr txBox="1"/>
          <p:nvPr/>
        </p:nvSpPr>
        <p:spPr>
          <a:xfrm>
            <a:off x="1078225" y="3868250"/>
            <a:ext cx="82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Sensor 3</a:t>
            </a:r>
            <a:endParaRPr sz="1200"/>
          </a:p>
        </p:txBody>
      </p:sp>
      <p:cxnSp>
        <p:nvCxnSpPr>
          <p:cNvPr id="1135" name="Google Shape;1135;p126"/>
          <p:cNvCxnSpPr>
            <a:stCxn id="1129" idx="3"/>
            <a:endCxn id="1131" idx="1"/>
          </p:cNvCxnSpPr>
          <p:nvPr/>
        </p:nvCxnSpPr>
        <p:spPr>
          <a:xfrm>
            <a:off x="2539600" y="2285175"/>
            <a:ext cx="2376000" cy="866700"/>
          </a:xfrm>
          <a:prstGeom prst="straightConnector1">
            <a:avLst/>
          </a:prstGeom>
          <a:noFill/>
          <a:ln cap="flat" cmpd="sng" w="9525">
            <a:solidFill>
              <a:schemeClr val="dk2"/>
            </a:solidFill>
            <a:prstDash val="solid"/>
            <a:round/>
            <a:headEnd len="med" w="med" type="none"/>
            <a:tailEnd len="med" w="med" type="stealth"/>
          </a:ln>
        </p:spPr>
      </p:cxnSp>
      <p:cxnSp>
        <p:nvCxnSpPr>
          <p:cNvPr id="1136" name="Google Shape;1136;p126"/>
          <p:cNvCxnSpPr>
            <a:stCxn id="1128" idx="3"/>
            <a:endCxn id="1131" idx="1"/>
          </p:cNvCxnSpPr>
          <p:nvPr/>
        </p:nvCxnSpPr>
        <p:spPr>
          <a:xfrm flipH="1" rot="10800000">
            <a:off x="2563825" y="3151884"/>
            <a:ext cx="2351700" cy="4200"/>
          </a:xfrm>
          <a:prstGeom prst="straightConnector1">
            <a:avLst/>
          </a:prstGeom>
          <a:noFill/>
          <a:ln cap="flat" cmpd="sng" w="9525">
            <a:solidFill>
              <a:schemeClr val="dk2"/>
            </a:solidFill>
            <a:prstDash val="solid"/>
            <a:round/>
            <a:headEnd len="med" w="med" type="none"/>
            <a:tailEnd len="med" w="med" type="stealth"/>
          </a:ln>
        </p:spPr>
      </p:cxnSp>
      <p:cxnSp>
        <p:nvCxnSpPr>
          <p:cNvPr id="1137" name="Google Shape;1137;p126"/>
          <p:cNvCxnSpPr>
            <a:stCxn id="1130" idx="3"/>
            <a:endCxn id="1131" idx="1"/>
          </p:cNvCxnSpPr>
          <p:nvPr/>
        </p:nvCxnSpPr>
        <p:spPr>
          <a:xfrm flipH="1" rot="10800000">
            <a:off x="2472658" y="3151850"/>
            <a:ext cx="2442900" cy="8538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27"/>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43" name="Google Shape;1143;p127"/>
          <p:cNvSpPr txBox="1"/>
          <p:nvPr/>
        </p:nvSpPr>
        <p:spPr>
          <a:xfrm>
            <a:off x="335500" y="824025"/>
            <a:ext cx="8469600" cy="8898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 financial institution tracks changes in the stock market in real time and adjust it’s portfolio accordingly.</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 media publisher streams billions of clickstream records from its online properties</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
        <p:nvSpPr>
          <p:cNvPr id="1144" name="Google Shape;1144;p127"/>
          <p:cNvSpPr txBox="1"/>
          <p:nvPr/>
        </p:nvSpPr>
        <p:spPr>
          <a:xfrm>
            <a:off x="931825" y="142850"/>
            <a:ext cx="7116300" cy="55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Examples of Streaming Data</a:t>
            </a:r>
            <a:endParaRPr sz="2800">
              <a:solidFill>
                <a:srgbClr val="FF7A00"/>
              </a:solidFill>
              <a:latin typeface="EB Garamond"/>
              <a:ea typeface="EB Garamond"/>
              <a:cs typeface="EB Garamond"/>
              <a:sym typeface="EB Garamond"/>
            </a:endParaRPr>
          </a:p>
        </p:txBody>
      </p:sp>
      <p:pic>
        <p:nvPicPr>
          <p:cNvPr id="1145" name="Google Shape;1145;p127"/>
          <p:cNvPicPr preferRelativeResize="0"/>
          <p:nvPr/>
        </p:nvPicPr>
        <p:blipFill>
          <a:blip r:embed="rId3">
            <a:alphaModFix/>
          </a:blip>
          <a:stretch>
            <a:fillRect/>
          </a:stretch>
        </p:blipFill>
        <p:spPr>
          <a:xfrm>
            <a:off x="2749425" y="2677925"/>
            <a:ext cx="2822001" cy="189327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28"/>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51" name="Google Shape;1151;p128"/>
          <p:cNvSpPr txBox="1"/>
          <p:nvPr/>
        </p:nvSpPr>
        <p:spPr>
          <a:xfrm>
            <a:off x="337200" y="795950"/>
            <a:ext cx="8469600" cy="8898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Streaming data processing requires two layers: a storage layer and a processing layer.</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The storage layer needs to support record ordering and strong consistency, replayable reads and the processing layer is responsible for consuming data from the storage layer, running computation on that data and many other tasks.</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
        <p:nvSpPr>
          <p:cNvPr id="1152" name="Google Shape;1152;p128"/>
          <p:cNvSpPr txBox="1"/>
          <p:nvPr/>
        </p:nvSpPr>
        <p:spPr>
          <a:xfrm>
            <a:off x="931825" y="142850"/>
            <a:ext cx="7116300" cy="55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Challenges with Working of Streaming Data</a:t>
            </a:r>
            <a:endParaRPr sz="2800">
              <a:solidFill>
                <a:srgbClr val="FF7A00"/>
              </a:solidFill>
              <a:latin typeface="EB Garamond"/>
              <a:ea typeface="EB Garamond"/>
              <a:cs typeface="EB Garamond"/>
              <a:sym typeface="EB Garamond"/>
            </a:endParaRPr>
          </a:p>
        </p:txBody>
      </p:sp>
      <p:sp>
        <p:nvSpPr>
          <p:cNvPr id="1153" name="Google Shape;1153;p128"/>
          <p:cNvSpPr/>
          <p:nvPr/>
        </p:nvSpPr>
        <p:spPr>
          <a:xfrm>
            <a:off x="2048025" y="3086100"/>
            <a:ext cx="1590000" cy="13374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Storage Layer</a:t>
            </a:r>
            <a:endParaRPr/>
          </a:p>
        </p:txBody>
      </p:sp>
      <p:sp>
        <p:nvSpPr>
          <p:cNvPr id="1154" name="Google Shape;1154;p128"/>
          <p:cNvSpPr/>
          <p:nvPr/>
        </p:nvSpPr>
        <p:spPr>
          <a:xfrm>
            <a:off x="5227375" y="3114300"/>
            <a:ext cx="1590000" cy="12810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Processing Layer</a:t>
            </a:r>
            <a:endParaRPr sz="1300"/>
          </a:p>
        </p:txBody>
      </p:sp>
      <p:cxnSp>
        <p:nvCxnSpPr>
          <p:cNvPr id="1155" name="Google Shape;1155;p128"/>
          <p:cNvCxnSpPr/>
          <p:nvPr/>
        </p:nvCxnSpPr>
        <p:spPr>
          <a:xfrm>
            <a:off x="3824900" y="3740725"/>
            <a:ext cx="12156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29"/>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61" name="Google Shape;1161;p129"/>
          <p:cNvSpPr txBox="1"/>
          <p:nvPr/>
        </p:nvSpPr>
        <p:spPr>
          <a:xfrm>
            <a:off x="337200" y="814675"/>
            <a:ext cx="8469600" cy="8898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Amazon Kinesis makes it easy to collect, process, and analyze real-time, streaming data so you can get timely insights and react quickly to new information.</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Amazon Kinesis offers key capabilities to cost-effectively process streaming data at any scale</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
        <p:nvSpPr>
          <p:cNvPr id="1162" name="Google Shape;1162;p129"/>
          <p:cNvSpPr txBox="1"/>
          <p:nvPr/>
        </p:nvSpPr>
        <p:spPr>
          <a:xfrm>
            <a:off x="931825" y="142850"/>
            <a:ext cx="7116300" cy="55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Basics of Amazon Kinesis</a:t>
            </a:r>
            <a:endParaRPr sz="2800">
              <a:solidFill>
                <a:srgbClr val="FF7A00"/>
              </a:solidFill>
              <a:latin typeface="EB Garamond"/>
              <a:ea typeface="EB Garamond"/>
              <a:cs typeface="EB Garamond"/>
              <a:sym typeface="EB Garamond"/>
            </a:endParaRPr>
          </a:p>
        </p:txBody>
      </p:sp>
      <p:pic>
        <p:nvPicPr>
          <p:cNvPr id="1163" name="Google Shape;1163;p129"/>
          <p:cNvPicPr preferRelativeResize="0"/>
          <p:nvPr/>
        </p:nvPicPr>
        <p:blipFill>
          <a:blip r:embed="rId3">
            <a:alphaModFix/>
          </a:blip>
          <a:stretch>
            <a:fillRect/>
          </a:stretch>
        </p:blipFill>
        <p:spPr>
          <a:xfrm>
            <a:off x="1776825" y="2578022"/>
            <a:ext cx="5948050" cy="18783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30"/>
          <p:cNvSpPr txBox="1"/>
          <p:nvPr>
            <p:ph idx="1" type="subTitle"/>
          </p:nvPr>
        </p:nvSpPr>
        <p:spPr>
          <a:xfrm>
            <a:off x="-79975" y="85350"/>
            <a:ext cx="86124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3 entities</a:t>
            </a:r>
            <a:endParaRPr>
              <a:solidFill>
                <a:srgbClr val="FF7A00"/>
              </a:solidFill>
              <a:latin typeface="EB Garamond"/>
              <a:ea typeface="EB Garamond"/>
              <a:cs typeface="EB Garamond"/>
              <a:sym typeface="EB Garamond"/>
            </a:endParaRPr>
          </a:p>
        </p:txBody>
      </p:sp>
      <p:sp>
        <p:nvSpPr>
          <p:cNvPr id="1169" name="Google Shape;1169;p13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70" name="Google Shape;1170;p130"/>
          <p:cNvSpPr txBox="1"/>
          <p:nvPr/>
        </p:nvSpPr>
        <p:spPr>
          <a:xfrm>
            <a:off x="234125" y="681050"/>
            <a:ext cx="7984200" cy="9888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There are 3 entities in this kind of use case: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Producer, Stream Store, Consumer</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sp>
        <p:nvSpPr>
          <p:cNvPr id="1171" name="Google Shape;1171;p130"/>
          <p:cNvSpPr/>
          <p:nvPr/>
        </p:nvSpPr>
        <p:spPr>
          <a:xfrm>
            <a:off x="3218875" y="2842200"/>
            <a:ext cx="2123400" cy="796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30"/>
          <p:cNvSpPr/>
          <p:nvPr/>
        </p:nvSpPr>
        <p:spPr>
          <a:xfrm>
            <a:off x="3416217" y="3046092"/>
            <a:ext cx="1686000" cy="34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3" name="Google Shape;1173;p130"/>
          <p:cNvCxnSpPr/>
          <p:nvPr/>
        </p:nvCxnSpPr>
        <p:spPr>
          <a:xfrm>
            <a:off x="3731075" y="3056742"/>
            <a:ext cx="0" cy="330900"/>
          </a:xfrm>
          <a:prstGeom prst="straightConnector1">
            <a:avLst/>
          </a:prstGeom>
          <a:noFill/>
          <a:ln cap="flat" cmpd="sng" w="9525">
            <a:solidFill>
              <a:schemeClr val="dk2"/>
            </a:solidFill>
            <a:prstDash val="solid"/>
            <a:round/>
            <a:headEnd len="med" w="med" type="none"/>
            <a:tailEnd len="med" w="med" type="none"/>
          </a:ln>
        </p:spPr>
      </p:cxnSp>
      <p:cxnSp>
        <p:nvCxnSpPr>
          <p:cNvPr id="1174" name="Google Shape;1174;p130"/>
          <p:cNvCxnSpPr/>
          <p:nvPr/>
        </p:nvCxnSpPr>
        <p:spPr>
          <a:xfrm>
            <a:off x="4086250" y="3056742"/>
            <a:ext cx="0" cy="330900"/>
          </a:xfrm>
          <a:prstGeom prst="straightConnector1">
            <a:avLst/>
          </a:prstGeom>
          <a:noFill/>
          <a:ln cap="flat" cmpd="sng" w="9525">
            <a:solidFill>
              <a:schemeClr val="dk2"/>
            </a:solidFill>
            <a:prstDash val="solid"/>
            <a:round/>
            <a:headEnd len="med" w="med" type="none"/>
            <a:tailEnd len="med" w="med" type="none"/>
          </a:ln>
        </p:spPr>
      </p:cxnSp>
      <p:cxnSp>
        <p:nvCxnSpPr>
          <p:cNvPr id="1175" name="Google Shape;1175;p130"/>
          <p:cNvCxnSpPr/>
          <p:nvPr/>
        </p:nvCxnSpPr>
        <p:spPr>
          <a:xfrm>
            <a:off x="4420075" y="3056742"/>
            <a:ext cx="0" cy="330900"/>
          </a:xfrm>
          <a:prstGeom prst="straightConnector1">
            <a:avLst/>
          </a:prstGeom>
          <a:noFill/>
          <a:ln cap="flat" cmpd="sng" w="9525">
            <a:solidFill>
              <a:schemeClr val="dk2"/>
            </a:solidFill>
            <a:prstDash val="solid"/>
            <a:round/>
            <a:headEnd len="med" w="med" type="none"/>
            <a:tailEnd len="med" w="med" type="none"/>
          </a:ln>
        </p:spPr>
      </p:cxnSp>
      <p:cxnSp>
        <p:nvCxnSpPr>
          <p:cNvPr id="1176" name="Google Shape;1176;p130"/>
          <p:cNvCxnSpPr/>
          <p:nvPr/>
        </p:nvCxnSpPr>
        <p:spPr>
          <a:xfrm>
            <a:off x="4753875" y="3056742"/>
            <a:ext cx="0" cy="330900"/>
          </a:xfrm>
          <a:prstGeom prst="straightConnector1">
            <a:avLst/>
          </a:prstGeom>
          <a:noFill/>
          <a:ln cap="flat" cmpd="sng" w="9525">
            <a:solidFill>
              <a:schemeClr val="dk2"/>
            </a:solidFill>
            <a:prstDash val="solid"/>
            <a:round/>
            <a:headEnd len="med" w="med" type="none"/>
            <a:tailEnd len="med" w="med" type="none"/>
          </a:ln>
        </p:spPr>
      </p:cxnSp>
      <p:pic>
        <p:nvPicPr>
          <p:cNvPr descr="c9345f899af190af5a8642b356e31e62.jpg" id="1177" name="Google Shape;1177;p130"/>
          <p:cNvPicPr preferRelativeResize="0"/>
          <p:nvPr/>
        </p:nvPicPr>
        <p:blipFill>
          <a:blip r:embed="rId3">
            <a:alphaModFix/>
          </a:blip>
          <a:stretch>
            <a:fillRect/>
          </a:stretch>
        </p:blipFill>
        <p:spPr>
          <a:xfrm>
            <a:off x="713488" y="2912084"/>
            <a:ext cx="656700" cy="656724"/>
          </a:xfrm>
          <a:prstGeom prst="rect">
            <a:avLst/>
          </a:prstGeom>
          <a:noFill/>
          <a:ln>
            <a:noFill/>
          </a:ln>
        </p:spPr>
      </p:pic>
      <p:sp>
        <p:nvSpPr>
          <p:cNvPr id="1178" name="Google Shape;1178;p130"/>
          <p:cNvSpPr/>
          <p:nvPr/>
        </p:nvSpPr>
        <p:spPr>
          <a:xfrm>
            <a:off x="6854950" y="2073663"/>
            <a:ext cx="608256" cy="56559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30"/>
          <p:cNvSpPr/>
          <p:nvPr/>
        </p:nvSpPr>
        <p:spPr>
          <a:xfrm>
            <a:off x="6854950" y="3268788"/>
            <a:ext cx="608256" cy="56559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0" name="Google Shape;1180;p130"/>
          <p:cNvCxnSpPr>
            <a:stCxn id="1177" idx="3"/>
          </p:cNvCxnSpPr>
          <p:nvPr/>
        </p:nvCxnSpPr>
        <p:spPr>
          <a:xfrm>
            <a:off x="1370188" y="3240447"/>
            <a:ext cx="1449000" cy="10500"/>
          </a:xfrm>
          <a:prstGeom prst="straightConnector1">
            <a:avLst/>
          </a:prstGeom>
          <a:noFill/>
          <a:ln cap="flat" cmpd="sng" w="19050">
            <a:solidFill>
              <a:schemeClr val="dk2"/>
            </a:solidFill>
            <a:prstDash val="solid"/>
            <a:round/>
            <a:headEnd len="med" w="med" type="none"/>
            <a:tailEnd len="med" w="med" type="stealth"/>
          </a:ln>
        </p:spPr>
      </p:cxnSp>
      <p:cxnSp>
        <p:nvCxnSpPr>
          <p:cNvPr id="1181" name="Google Shape;1181;p130"/>
          <p:cNvCxnSpPr>
            <a:stCxn id="1178" idx="1"/>
            <a:endCxn id="1171" idx="3"/>
          </p:cNvCxnSpPr>
          <p:nvPr/>
        </p:nvCxnSpPr>
        <p:spPr>
          <a:xfrm flipH="1">
            <a:off x="5342350" y="2356461"/>
            <a:ext cx="1512600" cy="884100"/>
          </a:xfrm>
          <a:prstGeom prst="straightConnector1">
            <a:avLst/>
          </a:prstGeom>
          <a:noFill/>
          <a:ln cap="flat" cmpd="sng" w="9525">
            <a:solidFill>
              <a:schemeClr val="dk2"/>
            </a:solidFill>
            <a:prstDash val="solid"/>
            <a:round/>
            <a:headEnd len="med" w="med" type="stealth"/>
            <a:tailEnd len="med" w="med" type="stealth"/>
          </a:ln>
        </p:spPr>
      </p:cxnSp>
      <p:cxnSp>
        <p:nvCxnSpPr>
          <p:cNvPr id="1182" name="Google Shape;1182;p130"/>
          <p:cNvCxnSpPr>
            <a:stCxn id="1179" idx="1"/>
            <a:endCxn id="1171" idx="3"/>
          </p:cNvCxnSpPr>
          <p:nvPr/>
        </p:nvCxnSpPr>
        <p:spPr>
          <a:xfrm rot="10800000">
            <a:off x="5342350" y="3240486"/>
            <a:ext cx="1512600" cy="311100"/>
          </a:xfrm>
          <a:prstGeom prst="straightConnector1">
            <a:avLst/>
          </a:prstGeom>
          <a:noFill/>
          <a:ln cap="flat" cmpd="sng" w="9525">
            <a:solidFill>
              <a:schemeClr val="dk2"/>
            </a:solidFill>
            <a:prstDash val="solid"/>
            <a:round/>
            <a:headEnd len="med" w="med" type="stealth"/>
            <a:tailEnd len="med" w="med" type="stealth"/>
          </a:ln>
        </p:spPr>
      </p:cxnSp>
      <p:pic>
        <p:nvPicPr>
          <p:cNvPr descr="c9345f899af190af5a8642b356e31e62.jpg" id="1183" name="Google Shape;1183;p130"/>
          <p:cNvPicPr preferRelativeResize="0"/>
          <p:nvPr/>
        </p:nvPicPr>
        <p:blipFill>
          <a:blip r:embed="rId3">
            <a:alphaModFix/>
          </a:blip>
          <a:stretch>
            <a:fillRect/>
          </a:stretch>
        </p:blipFill>
        <p:spPr>
          <a:xfrm>
            <a:off x="737713" y="2031000"/>
            <a:ext cx="608250" cy="608250"/>
          </a:xfrm>
          <a:prstGeom prst="rect">
            <a:avLst/>
          </a:prstGeom>
          <a:noFill/>
          <a:ln>
            <a:noFill/>
          </a:ln>
        </p:spPr>
      </p:pic>
      <p:pic>
        <p:nvPicPr>
          <p:cNvPr descr="c9345f899af190af5a8642b356e31e62.jpg" id="1184" name="Google Shape;1184;p130"/>
          <p:cNvPicPr preferRelativeResize="0"/>
          <p:nvPr/>
        </p:nvPicPr>
        <p:blipFill>
          <a:blip r:embed="rId3">
            <a:alphaModFix/>
          </a:blip>
          <a:stretch>
            <a:fillRect/>
          </a:stretch>
        </p:blipFill>
        <p:spPr>
          <a:xfrm>
            <a:off x="759075" y="3733575"/>
            <a:ext cx="565545" cy="565574"/>
          </a:xfrm>
          <a:prstGeom prst="rect">
            <a:avLst/>
          </a:prstGeom>
          <a:noFill/>
          <a:ln>
            <a:noFill/>
          </a:ln>
        </p:spPr>
      </p:pic>
      <p:sp>
        <p:nvSpPr>
          <p:cNvPr id="1185" name="Google Shape;1185;p130"/>
          <p:cNvSpPr txBox="1"/>
          <p:nvPr/>
        </p:nvSpPr>
        <p:spPr>
          <a:xfrm>
            <a:off x="3460175" y="3722025"/>
            <a:ext cx="212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Amazon Kinesis</a:t>
            </a:r>
            <a:endParaRPr/>
          </a:p>
        </p:txBody>
      </p:sp>
      <p:sp>
        <p:nvSpPr>
          <p:cNvPr id="1186" name="Google Shape;1186;p130"/>
          <p:cNvSpPr txBox="1"/>
          <p:nvPr/>
        </p:nvSpPr>
        <p:spPr>
          <a:xfrm>
            <a:off x="598500" y="4222725"/>
            <a:ext cx="133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Producers</a:t>
            </a:r>
            <a:endParaRPr/>
          </a:p>
        </p:txBody>
      </p:sp>
      <p:sp>
        <p:nvSpPr>
          <p:cNvPr id="1187" name="Google Shape;1187;p130"/>
          <p:cNvSpPr txBox="1"/>
          <p:nvPr/>
        </p:nvSpPr>
        <p:spPr>
          <a:xfrm>
            <a:off x="6651900" y="3887150"/>
            <a:ext cx="133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Consumers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1191" name="Shape 1191"/>
        <p:cNvGrpSpPr/>
        <p:nvPr/>
      </p:nvGrpSpPr>
      <p:grpSpPr>
        <a:xfrm>
          <a:off x="0" y="0"/>
          <a:ext cx="0" cy="0"/>
          <a:chOff x="0" y="0"/>
          <a:chExt cx="0" cy="0"/>
        </a:xfrm>
      </p:grpSpPr>
      <p:sp>
        <p:nvSpPr>
          <p:cNvPr id="1192" name="Google Shape;1192;p13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3"/>
                </a:solidFill>
                <a:latin typeface="Average"/>
                <a:ea typeface="Average"/>
                <a:cs typeface="Average"/>
                <a:sym typeface="Average"/>
              </a:rPr>
              <a:t>‹#›</a:t>
            </a:fld>
            <a:endParaRPr>
              <a:solidFill>
                <a:schemeClr val="accent3"/>
              </a:solidFill>
              <a:latin typeface="Average"/>
              <a:ea typeface="Average"/>
              <a:cs typeface="Average"/>
              <a:sym typeface="Average"/>
            </a:endParaRPr>
          </a:p>
        </p:txBody>
      </p:sp>
      <p:sp>
        <p:nvSpPr>
          <p:cNvPr id="1193" name="Google Shape;1193;p131"/>
          <p:cNvSpPr txBox="1"/>
          <p:nvPr/>
        </p:nvSpPr>
        <p:spPr>
          <a:xfrm>
            <a:off x="1109375" y="1647250"/>
            <a:ext cx="7100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Ubuntu"/>
                <a:ea typeface="Ubuntu"/>
                <a:cs typeface="Ubuntu"/>
                <a:sym typeface="Ubuntu"/>
              </a:rPr>
              <a:t>             AWS Snowball Family</a:t>
            </a:r>
            <a:endParaRPr b="1" sz="3100">
              <a:latin typeface="Roboto Mono"/>
              <a:ea typeface="Roboto Mono"/>
              <a:cs typeface="Roboto Mono"/>
              <a:sym typeface="Roboto Mono"/>
            </a:endParaRPr>
          </a:p>
        </p:txBody>
      </p:sp>
      <p:pic>
        <p:nvPicPr>
          <p:cNvPr id="1194" name="Google Shape;1194;p131"/>
          <p:cNvPicPr preferRelativeResize="0"/>
          <p:nvPr/>
        </p:nvPicPr>
        <p:blipFill>
          <a:blip r:embed="rId3">
            <a:alphaModFix/>
          </a:blip>
          <a:stretch>
            <a:fillRect/>
          </a:stretch>
        </p:blipFill>
        <p:spPr>
          <a:xfrm>
            <a:off x="4138888" y="2538625"/>
            <a:ext cx="866225" cy="8606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198" name="Shape 1198"/>
        <p:cNvGrpSpPr/>
        <p:nvPr/>
      </p:nvGrpSpPr>
      <p:grpSpPr>
        <a:xfrm>
          <a:off x="0" y="0"/>
          <a:ext cx="0" cy="0"/>
          <a:chOff x="0" y="0"/>
          <a:chExt cx="0" cy="0"/>
        </a:xfrm>
      </p:grpSpPr>
      <p:sp>
        <p:nvSpPr>
          <p:cNvPr id="1199" name="Google Shape;1199;p132"/>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Understanding with Use-Case</a:t>
            </a:r>
            <a:endParaRPr sz="2800">
              <a:solidFill>
                <a:srgbClr val="93C47D"/>
              </a:solidFill>
              <a:latin typeface="EB Garamond"/>
              <a:ea typeface="EB Garamond"/>
              <a:cs typeface="EB Garamond"/>
              <a:sym typeface="EB Garamond"/>
            </a:endParaRPr>
          </a:p>
        </p:txBody>
      </p:sp>
      <p:sp>
        <p:nvSpPr>
          <p:cNvPr id="1200" name="Google Shape;1200;p132"/>
          <p:cNvSpPr txBox="1"/>
          <p:nvPr/>
        </p:nvSpPr>
        <p:spPr>
          <a:xfrm>
            <a:off x="373450" y="893725"/>
            <a:ext cx="8238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Organization A has hosted all of it’s storage infrastructure in data-center.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rPr lang="en" sz="1800">
                <a:solidFill>
                  <a:srgbClr val="FFFFFF"/>
                </a:solidFill>
              </a:rPr>
              <a:t>Total Storage: 500 TB.</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600"/>
              </a:spcAft>
              <a:buClr>
                <a:schemeClr val="dk1"/>
              </a:buClr>
              <a:buSzPts val="1100"/>
              <a:buFont typeface="Arial"/>
              <a:buNone/>
            </a:pPr>
            <a:r>
              <a:rPr lang="en" sz="1800">
                <a:solidFill>
                  <a:srgbClr val="FFFFFF"/>
                </a:solidFill>
              </a:rPr>
              <a:t>They have now decided to use S3 due to the benefits that it provides.</a:t>
            </a:r>
            <a:endParaRPr sz="1800">
              <a:solidFill>
                <a:srgbClr val="FFFFFF"/>
              </a:solidFill>
            </a:endParaRPr>
          </a:p>
        </p:txBody>
      </p:sp>
      <p:graphicFrame>
        <p:nvGraphicFramePr>
          <p:cNvPr id="1201" name="Google Shape;1201;p132"/>
          <p:cNvGraphicFramePr/>
          <p:nvPr/>
        </p:nvGraphicFramePr>
        <p:xfrm>
          <a:off x="2539225" y="3176875"/>
          <a:ext cx="3000000" cy="3000000"/>
        </p:xfrm>
        <a:graphic>
          <a:graphicData uri="http://schemas.openxmlformats.org/drawingml/2006/table">
            <a:tbl>
              <a:tblPr>
                <a:noFill/>
                <a:tableStyleId>{BDF8D6D4-4A17-4C14-8489-BCA10579C9A2}</a:tableStyleId>
              </a:tblPr>
              <a:tblGrid>
                <a:gridCol w="1459325"/>
                <a:gridCol w="1923750"/>
              </a:tblGrid>
              <a:tr h="461675">
                <a:tc>
                  <a:txBody>
                    <a:bodyPr/>
                    <a:lstStyle/>
                    <a:p>
                      <a:pPr indent="0" lvl="0" marL="0" rtl="0" algn="ctr">
                        <a:spcBef>
                          <a:spcPts val="0"/>
                        </a:spcBef>
                        <a:spcAft>
                          <a:spcPts val="0"/>
                        </a:spcAft>
                        <a:buNone/>
                      </a:pPr>
                      <a:r>
                        <a:rPr b="1" lang="en">
                          <a:solidFill>
                            <a:schemeClr val="lt1"/>
                          </a:solidFill>
                        </a:rPr>
                        <a:t>Bandwidth</a:t>
                      </a:r>
                      <a:endParaRPr b="1">
                        <a:solidFill>
                          <a:schemeClr val="lt1"/>
                        </a:solidFill>
                      </a:endParaRPr>
                    </a:p>
                  </a:txBody>
                  <a:tcPr marT="91425" marB="91425" marR="91425" marL="91425"/>
                </a:tc>
                <a:tc>
                  <a:txBody>
                    <a:bodyPr/>
                    <a:lstStyle/>
                    <a:p>
                      <a:pPr indent="0" lvl="0" marL="0" rtl="0" algn="ctr">
                        <a:spcBef>
                          <a:spcPts val="0"/>
                        </a:spcBef>
                        <a:spcAft>
                          <a:spcPts val="0"/>
                        </a:spcAft>
                        <a:buNone/>
                      </a:pPr>
                      <a:r>
                        <a:rPr b="1" lang="en">
                          <a:solidFill>
                            <a:schemeClr val="lt1"/>
                          </a:solidFill>
                        </a:rPr>
                        <a:t>Transfer Time</a:t>
                      </a:r>
                      <a:endParaRPr b="1">
                        <a:solidFill>
                          <a:schemeClr val="lt1"/>
                        </a:solidFill>
                      </a:endParaRPr>
                    </a:p>
                  </a:txBody>
                  <a:tcPr marT="91425" marB="91425" marR="91425" marL="91425"/>
                </a:tc>
              </a:tr>
              <a:tr h="396200">
                <a:tc>
                  <a:txBody>
                    <a:bodyPr/>
                    <a:lstStyle/>
                    <a:p>
                      <a:pPr indent="0" lvl="0" marL="0" rtl="0" algn="ctr">
                        <a:spcBef>
                          <a:spcPts val="0"/>
                        </a:spcBef>
                        <a:spcAft>
                          <a:spcPts val="0"/>
                        </a:spcAft>
                        <a:buNone/>
                      </a:pPr>
                      <a:r>
                        <a:rPr lang="en">
                          <a:solidFill>
                            <a:schemeClr val="lt1"/>
                          </a:solidFill>
                        </a:rPr>
                        <a:t>100 Mbps</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510 days.</a:t>
                      </a:r>
                      <a:endParaRPr>
                        <a:solidFill>
                          <a:schemeClr val="lt1"/>
                        </a:solidFill>
                      </a:endParaRPr>
                    </a:p>
                  </a:txBody>
                  <a:tcPr marT="91425" marB="91425" marR="91425" marL="91425"/>
                </a:tc>
              </a:tr>
              <a:tr h="396200">
                <a:tc>
                  <a:txBody>
                    <a:bodyPr/>
                    <a:lstStyle/>
                    <a:p>
                      <a:pPr indent="0" lvl="0" marL="0" rtl="0" algn="ctr">
                        <a:spcBef>
                          <a:spcPts val="0"/>
                        </a:spcBef>
                        <a:spcAft>
                          <a:spcPts val="0"/>
                        </a:spcAft>
                        <a:buNone/>
                      </a:pPr>
                      <a:r>
                        <a:rPr lang="en">
                          <a:solidFill>
                            <a:schemeClr val="lt1"/>
                          </a:solidFill>
                        </a:rPr>
                        <a:t>500 Mbps</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101 days</a:t>
                      </a:r>
                      <a:endParaRPr>
                        <a:solidFill>
                          <a:schemeClr val="lt1"/>
                        </a:solidFill>
                      </a:endParaRPr>
                    </a:p>
                  </a:txBody>
                  <a:tcPr marT="91425" marB="91425" marR="91425" marL="91425"/>
                </a:tc>
              </a:tr>
              <a:tr h="396200">
                <a:tc>
                  <a:txBody>
                    <a:bodyPr/>
                    <a:lstStyle/>
                    <a:p>
                      <a:pPr indent="0" lvl="0" marL="0" rtl="0" algn="ctr">
                        <a:spcBef>
                          <a:spcPts val="0"/>
                        </a:spcBef>
                        <a:spcAft>
                          <a:spcPts val="0"/>
                        </a:spcAft>
                        <a:buNone/>
                      </a:pPr>
                      <a:r>
                        <a:rPr lang="en">
                          <a:solidFill>
                            <a:schemeClr val="lt1"/>
                          </a:solidFill>
                        </a:rPr>
                        <a:t>1 Gbps</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50 days</a:t>
                      </a:r>
                      <a:endParaRPr>
                        <a:solidFill>
                          <a:schemeClr val="lt1"/>
                        </a:solidFill>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0">
                                            <p:txEl>
                                              <p:pRg end="0" st="0"/>
                                            </p:txEl>
                                          </p:spTgt>
                                        </p:tgtEl>
                                        <p:attrNameLst>
                                          <p:attrName>style.visibility</p:attrName>
                                        </p:attrNameLst>
                                      </p:cBhvr>
                                      <p:to>
                                        <p:strVal val="visible"/>
                                      </p:to>
                                    </p:set>
                                    <p:animEffect filter="fade" transition="in">
                                      <p:cBhvr>
                                        <p:cTn dur="1000"/>
                                        <p:tgtEl>
                                          <p:spTgt spid="12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0">
                                            <p:txEl>
                                              <p:pRg end="1" st="1"/>
                                            </p:txEl>
                                          </p:spTgt>
                                        </p:tgtEl>
                                        <p:attrNameLst>
                                          <p:attrName>style.visibility</p:attrName>
                                        </p:attrNameLst>
                                      </p:cBhvr>
                                      <p:to>
                                        <p:strVal val="visible"/>
                                      </p:to>
                                    </p:set>
                                    <p:animEffect filter="fade" transition="in">
                                      <p:cBhvr>
                                        <p:cTn dur="1000"/>
                                        <p:tgtEl>
                                          <p:spTgt spid="12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0">
                                            <p:txEl>
                                              <p:pRg end="2" st="2"/>
                                            </p:txEl>
                                          </p:spTgt>
                                        </p:tgtEl>
                                        <p:attrNameLst>
                                          <p:attrName>style.visibility</p:attrName>
                                        </p:attrNameLst>
                                      </p:cBhvr>
                                      <p:to>
                                        <p:strVal val="visible"/>
                                      </p:to>
                                    </p:set>
                                    <p:animEffect filter="fade" transition="in">
                                      <p:cBhvr>
                                        <p:cTn dur="1000"/>
                                        <p:tgtEl>
                                          <p:spTgt spid="12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0">
                                            <p:txEl>
                                              <p:pRg end="3" st="3"/>
                                            </p:txEl>
                                          </p:spTgt>
                                        </p:tgtEl>
                                        <p:attrNameLst>
                                          <p:attrName>style.visibility</p:attrName>
                                        </p:attrNameLst>
                                      </p:cBhvr>
                                      <p:to>
                                        <p:strVal val="visible"/>
                                      </p:to>
                                    </p:set>
                                    <p:animEffect filter="fade" transition="in">
                                      <p:cBhvr>
                                        <p:cTn dur="1000"/>
                                        <p:tgtEl>
                                          <p:spTgt spid="12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0">
                                            <p:txEl>
                                              <p:pRg end="4" st="4"/>
                                            </p:txEl>
                                          </p:spTgt>
                                        </p:tgtEl>
                                        <p:attrNameLst>
                                          <p:attrName>style.visibility</p:attrName>
                                        </p:attrNameLst>
                                      </p:cBhvr>
                                      <p:to>
                                        <p:strVal val="visible"/>
                                      </p:to>
                                    </p:set>
                                    <p:animEffect filter="fade" transition="in">
                                      <p:cBhvr>
                                        <p:cTn dur="1000"/>
                                        <p:tgtEl>
                                          <p:spTgt spid="12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gtEl>
                                        <p:attrNameLst>
                                          <p:attrName>style.visibility</p:attrName>
                                        </p:attrNameLst>
                                      </p:cBhvr>
                                      <p:to>
                                        <p:strVal val="visible"/>
                                      </p:to>
                                    </p:set>
                                    <p:animEffect filter="fade" transition="in">
                                      <p:cBhvr>
                                        <p:cTn dur="1000"/>
                                        <p:tgtEl>
                                          <p:spTgt spid="1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205" name="Shape 1205"/>
        <p:cNvGrpSpPr/>
        <p:nvPr/>
      </p:nvGrpSpPr>
      <p:grpSpPr>
        <a:xfrm>
          <a:off x="0" y="0"/>
          <a:ext cx="0" cy="0"/>
          <a:chOff x="0" y="0"/>
          <a:chExt cx="0" cy="0"/>
        </a:xfrm>
      </p:grpSpPr>
      <p:sp>
        <p:nvSpPr>
          <p:cNvPr id="1206" name="Google Shape;1206;p133"/>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AWS Snowball Family</a:t>
            </a:r>
            <a:endParaRPr sz="2800">
              <a:solidFill>
                <a:srgbClr val="93C47D"/>
              </a:solidFill>
              <a:latin typeface="EB Garamond"/>
              <a:ea typeface="EB Garamond"/>
              <a:cs typeface="EB Garamond"/>
              <a:sym typeface="EB Garamond"/>
            </a:endParaRPr>
          </a:p>
        </p:txBody>
      </p:sp>
      <p:sp>
        <p:nvSpPr>
          <p:cNvPr id="1207" name="Google Shape;1207;p133"/>
          <p:cNvSpPr txBox="1"/>
          <p:nvPr/>
        </p:nvSpPr>
        <p:spPr>
          <a:xfrm>
            <a:off x="373450" y="893725"/>
            <a:ext cx="8238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Allows customers to Accelerate moving offline data or remote storage to the cloud</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600"/>
              </a:spcAft>
              <a:buClr>
                <a:schemeClr val="dk1"/>
              </a:buClr>
              <a:buSzPts val="1100"/>
              <a:buFont typeface="Arial"/>
              <a:buNone/>
            </a:pPr>
            <a:r>
              <a:t/>
            </a:r>
            <a:endParaRPr sz="1800">
              <a:solidFill>
                <a:srgbClr val="FFFFFF"/>
              </a:solidFill>
            </a:endParaRPr>
          </a:p>
        </p:txBody>
      </p:sp>
      <p:sp>
        <p:nvSpPr>
          <p:cNvPr id="1208" name="Google Shape;1208;p133"/>
          <p:cNvSpPr/>
          <p:nvPr/>
        </p:nvSpPr>
        <p:spPr>
          <a:xfrm>
            <a:off x="2825500" y="2810450"/>
            <a:ext cx="1358100" cy="672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AWS Team</a:t>
            </a:r>
            <a:endParaRPr/>
          </a:p>
        </p:txBody>
      </p:sp>
      <p:sp>
        <p:nvSpPr>
          <p:cNvPr id="1209" name="Google Shape;1209;p133"/>
          <p:cNvSpPr/>
          <p:nvPr/>
        </p:nvSpPr>
        <p:spPr>
          <a:xfrm>
            <a:off x="6260250" y="2604300"/>
            <a:ext cx="1649400" cy="959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Customer</a:t>
            </a:r>
            <a:endParaRPr/>
          </a:p>
        </p:txBody>
      </p:sp>
      <p:cxnSp>
        <p:nvCxnSpPr>
          <p:cNvPr id="1210" name="Google Shape;1210;p133"/>
          <p:cNvCxnSpPr/>
          <p:nvPr/>
        </p:nvCxnSpPr>
        <p:spPr>
          <a:xfrm flipH="1" rot="10800000">
            <a:off x="4326875" y="2917000"/>
            <a:ext cx="1725600" cy="600"/>
          </a:xfrm>
          <a:prstGeom prst="straightConnector1">
            <a:avLst/>
          </a:prstGeom>
          <a:noFill/>
          <a:ln cap="flat" cmpd="sng" w="9525">
            <a:solidFill>
              <a:schemeClr val="lt1"/>
            </a:solidFill>
            <a:prstDash val="solid"/>
            <a:round/>
            <a:headEnd len="med" w="med" type="none"/>
            <a:tailEnd len="med" w="med" type="stealth"/>
          </a:ln>
        </p:spPr>
      </p:cxnSp>
      <p:sp>
        <p:nvSpPr>
          <p:cNvPr id="1211" name="Google Shape;1211;p133"/>
          <p:cNvSpPr txBox="1"/>
          <p:nvPr/>
        </p:nvSpPr>
        <p:spPr>
          <a:xfrm>
            <a:off x="4329100" y="2386025"/>
            <a:ext cx="1805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Send Storage Device</a:t>
            </a:r>
            <a:endParaRPr sz="1200">
              <a:solidFill>
                <a:schemeClr val="lt1"/>
              </a:solidFill>
            </a:endParaRPr>
          </a:p>
        </p:txBody>
      </p:sp>
      <p:cxnSp>
        <p:nvCxnSpPr>
          <p:cNvPr id="1212" name="Google Shape;1212;p133"/>
          <p:cNvCxnSpPr/>
          <p:nvPr/>
        </p:nvCxnSpPr>
        <p:spPr>
          <a:xfrm flipH="1" rot="10800000">
            <a:off x="4348000" y="3359625"/>
            <a:ext cx="1554600" cy="15600"/>
          </a:xfrm>
          <a:prstGeom prst="straightConnector1">
            <a:avLst/>
          </a:prstGeom>
          <a:noFill/>
          <a:ln cap="flat" cmpd="sng" w="9525">
            <a:solidFill>
              <a:schemeClr val="lt1"/>
            </a:solidFill>
            <a:prstDash val="solid"/>
            <a:round/>
            <a:headEnd len="med" w="med" type="stealth"/>
            <a:tailEnd len="med" w="med" type="none"/>
          </a:ln>
        </p:spPr>
      </p:cxnSp>
      <p:sp>
        <p:nvSpPr>
          <p:cNvPr id="1213" name="Google Shape;1213;p133"/>
          <p:cNvSpPr txBox="1"/>
          <p:nvPr/>
        </p:nvSpPr>
        <p:spPr>
          <a:xfrm>
            <a:off x="4329100" y="3506550"/>
            <a:ext cx="159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Ship Back Device</a:t>
            </a:r>
            <a:endParaRPr>
              <a:solidFill>
                <a:schemeClr val="lt1"/>
              </a:solidFill>
            </a:endParaRPr>
          </a:p>
        </p:txBody>
      </p:sp>
      <p:sp>
        <p:nvSpPr>
          <p:cNvPr id="1214" name="Google Shape;1214;p133"/>
          <p:cNvSpPr/>
          <p:nvPr/>
        </p:nvSpPr>
        <p:spPr>
          <a:xfrm>
            <a:off x="433975" y="1976750"/>
            <a:ext cx="1042200" cy="2339700"/>
          </a:xfrm>
          <a:prstGeom prst="roundRect">
            <a:avLst>
              <a:gd fmla="val 16667" name="adj"/>
            </a:avLst>
          </a:prstGeom>
          <a:solidFill>
            <a:srgbClr val="37474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5" name="Google Shape;1215;p133"/>
          <p:cNvCxnSpPr>
            <a:stCxn id="1214" idx="3"/>
            <a:endCxn id="1208" idx="1"/>
          </p:cNvCxnSpPr>
          <p:nvPr/>
        </p:nvCxnSpPr>
        <p:spPr>
          <a:xfrm>
            <a:off x="1476175" y="3146600"/>
            <a:ext cx="1349400" cy="0"/>
          </a:xfrm>
          <a:prstGeom prst="straightConnector1">
            <a:avLst/>
          </a:prstGeom>
          <a:noFill/>
          <a:ln cap="flat" cmpd="sng" w="9525">
            <a:solidFill>
              <a:schemeClr val="lt1"/>
            </a:solidFill>
            <a:prstDash val="solid"/>
            <a:round/>
            <a:headEnd len="med" w="med" type="stealth"/>
            <a:tailEnd len="med" w="med" type="stealth"/>
          </a:ln>
        </p:spPr>
      </p:cxnSp>
      <p:sp>
        <p:nvSpPr>
          <p:cNvPr id="1216" name="Google Shape;1216;p133"/>
          <p:cNvSpPr txBox="1"/>
          <p:nvPr/>
        </p:nvSpPr>
        <p:spPr>
          <a:xfrm>
            <a:off x="1617325" y="2763400"/>
            <a:ext cx="1188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rPr>
              <a:t>AWS Internal Network</a:t>
            </a:r>
            <a:endParaRPr sz="800">
              <a:solidFill>
                <a:schemeClr val="lt1"/>
              </a:solidFill>
            </a:endParaRPr>
          </a:p>
        </p:txBody>
      </p:sp>
      <p:pic>
        <p:nvPicPr>
          <p:cNvPr id="1217" name="Google Shape;1217;p133"/>
          <p:cNvPicPr preferRelativeResize="0"/>
          <p:nvPr/>
        </p:nvPicPr>
        <p:blipFill>
          <a:blip r:embed="rId3">
            <a:alphaModFix/>
          </a:blip>
          <a:stretch>
            <a:fillRect/>
          </a:stretch>
        </p:blipFill>
        <p:spPr>
          <a:xfrm>
            <a:off x="698113" y="2387175"/>
            <a:ext cx="513925" cy="513925"/>
          </a:xfrm>
          <a:prstGeom prst="rect">
            <a:avLst/>
          </a:prstGeom>
          <a:noFill/>
          <a:ln>
            <a:noFill/>
          </a:ln>
        </p:spPr>
      </p:pic>
      <p:pic>
        <p:nvPicPr>
          <p:cNvPr id="1218" name="Google Shape;1218;p133"/>
          <p:cNvPicPr preferRelativeResize="0"/>
          <p:nvPr/>
        </p:nvPicPr>
        <p:blipFill>
          <a:blip r:embed="rId3">
            <a:alphaModFix/>
          </a:blip>
          <a:stretch>
            <a:fillRect/>
          </a:stretch>
        </p:blipFill>
        <p:spPr>
          <a:xfrm>
            <a:off x="698113" y="3506538"/>
            <a:ext cx="513925" cy="513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gtEl>
                                        <p:attrNameLst>
                                          <p:attrName>style.visibility</p:attrName>
                                        </p:attrNameLst>
                                      </p:cBhvr>
                                      <p:to>
                                        <p:strVal val="visible"/>
                                      </p:to>
                                    </p:set>
                                    <p:animEffect filter="fade" transition="in">
                                      <p:cBhvr>
                                        <p:cTn dur="1000"/>
                                        <p:tgtEl>
                                          <p:spTgt spid="1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222" name="Shape 1222"/>
        <p:cNvGrpSpPr/>
        <p:nvPr/>
      </p:nvGrpSpPr>
      <p:grpSpPr>
        <a:xfrm>
          <a:off x="0" y="0"/>
          <a:ext cx="0" cy="0"/>
          <a:chOff x="0" y="0"/>
          <a:chExt cx="0" cy="0"/>
        </a:xfrm>
      </p:grpSpPr>
      <p:sp>
        <p:nvSpPr>
          <p:cNvPr id="1223" name="Google Shape;1223;p134"/>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How the Storage Devices Look</a:t>
            </a:r>
            <a:endParaRPr sz="2800">
              <a:solidFill>
                <a:srgbClr val="93C47D"/>
              </a:solidFill>
              <a:latin typeface="EB Garamond"/>
              <a:ea typeface="EB Garamond"/>
              <a:cs typeface="EB Garamond"/>
              <a:sym typeface="EB Garamond"/>
            </a:endParaRPr>
          </a:p>
        </p:txBody>
      </p:sp>
      <p:pic>
        <p:nvPicPr>
          <p:cNvPr id="1224" name="Google Shape;1224;p134"/>
          <p:cNvPicPr preferRelativeResize="0"/>
          <p:nvPr/>
        </p:nvPicPr>
        <p:blipFill>
          <a:blip r:embed="rId3">
            <a:alphaModFix/>
          </a:blip>
          <a:stretch>
            <a:fillRect/>
          </a:stretch>
        </p:blipFill>
        <p:spPr>
          <a:xfrm>
            <a:off x="820274" y="1898775"/>
            <a:ext cx="1210225" cy="1775450"/>
          </a:xfrm>
          <a:prstGeom prst="rect">
            <a:avLst/>
          </a:prstGeom>
          <a:noFill/>
          <a:ln>
            <a:noFill/>
          </a:ln>
        </p:spPr>
      </p:pic>
      <p:pic>
        <p:nvPicPr>
          <p:cNvPr id="1225" name="Google Shape;1225;p134"/>
          <p:cNvPicPr preferRelativeResize="0"/>
          <p:nvPr/>
        </p:nvPicPr>
        <p:blipFill>
          <a:blip r:embed="rId4">
            <a:alphaModFix/>
          </a:blip>
          <a:stretch>
            <a:fillRect/>
          </a:stretch>
        </p:blipFill>
        <p:spPr>
          <a:xfrm>
            <a:off x="3536627" y="1487875"/>
            <a:ext cx="4148352" cy="2764900"/>
          </a:xfrm>
          <a:prstGeom prst="rect">
            <a:avLst/>
          </a:prstGeom>
          <a:noFill/>
          <a:ln>
            <a:noFill/>
          </a:ln>
        </p:spPr>
      </p:pic>
      <p:sp>
        <p:nvSpPr>
          <p:cNvPr id="1226" name="Google Shape;1226;p134"/>
          <p:cNvSpPr txBox="1"/>
          <p:nvPr/>
        </p:nvSpPr>
        <p:spPr>
          <a:xfrm>
            <a:off x="773200" y="3805500"/>
            <a:ext cx="155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Snowball Edge</a:t>
            </a:r>
            <a:endParaRPr>
              <a:solidFill>
                <a:schemeClr val="lt1"/>
              </a:solidFill>
            </a:endParaRPr>
          </a:p>
        </p:txBody>
      </p:sp>
      <p:sp>
        <p:nvSpPr>
          <p:cNvPr id="1227" name="Google Shape;1227;p134"/>
          <p:cNvSpPr txBox="1"/>
          <p:nvPr/>
        </p:nvSpPr>
        <p:spPr>
          <a:xfrm>
            <a:off x="5295875" y="4293125"/>
            <a:ext cx="155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Snowmobile</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5"/>
                                        </p:tgtEl>
                                        <p:attrNameLst>
                                          <p:attrName>style.visibility</p:attrName>
                                        </p:attrNameLst>
                                      </p:cBhvr>
                                      <p:to>
                                        <p:strVal val="visible"/>
                                      </p:to>
                                    </p:set>
                                    <p:animEffect filter="fade" transition="in">
                                      <p:cBhvr>
                                        <p:cTn dur="1000"/>
                                        <p:tgtEl>
                                          <p:spTgt spid="1225"/>
                                        </p:tgtEl>
                                      </p:cBhvr>
                                    </p:animEffect>
                                  </p:childTnLst>
                                </p:cTn>
                              </p:par>
                              <p:par>
                                <p:cTn fill="hold" nodeType="withEffect" presetClass="entr" presetID="10" presetSubtype="0">
                                  <p:stCondLst>
                                    <p:cond delay="0"/>
                                  </p:stCondLst>
                                  <p:childTnLst>
                                    <p:set>
                                      <p:cBhvr>
                                        <p:cTn dur="1" fill="hold">
                                          <p:stCondLst>
                                            <p:cond delay="0"/>
                                          </p:stCondLst>
                                        </p:cTn>
                                        <p:tgtEl>
                                          <p:spTgt spid="1227"/>
                                        </p:tgtEl>
                                        <p:attrNameLst>
                                          <p:attrName>style.visibility</p:attrName>
                                        </p:attrNameLst>
                                      </p:cBhvr>
                                      <p:to>
                                        <p:strVal val="visible"/>
                                      </p:to>
                                    </p:set>
                                    <p:animEffect filter="fade" transition="in">
                                      <p:cBhvr>
                                        <p:cTn dur="1000"/>
                                        <p:tgtEl>
                                          <p:spTgt spid="1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1231" name="Shape 1231"/>
        <p:cNvGrpSpPr/>
        <p:nvPr/>
      </p:nvGrpSpPr>
      <p:grpSpPr>
        <a:xfrm>
          <a:off x="0" y="0"/>
          <a:ext cx="0" cy="0"/>
          <a:chOff x="0" y="0"/>
          <a:chExt cx="0" cy="0"/>
        </a:xfrm>
      </p:grpSpPr>
      <p:sp>
        <p:nvSpPr>
          <p:cNvPr id="1232" name="Google Shape;1232;p135"/>
          <p:cNvSpPr txBox="1"/>
          <p:nvPr/>
        </p:nvSpPr>
        <p:spPr>
          <a:xfrm>
            <a:off x="319675" y="169525"/>
            <a:ext cx="8088000" cy="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3C47D"/>
                </a:solidFill>
                <a:latin typeface="EB Garamond"/>
                <a:ea typeface="EB Garamond"/>
                <a:cs typeface="EB Garamond"/>
                <a:sym typeface="EB Garamond"/>
              </a:rPr>
              <a:t>                        Edge Computing Functionality</a:t>
            </a:r>
            <a:endParaRPr sz="2800">
              <a:solidFill>
                <a:srgbClr val="93C47D"/>
              </a:solidFill>
              <a:latin typeface="EB Garamond"/>
              <a:ea typeface="EB Garamond"/>
              <a:cs typeface="EB Garamond"/>
              <a:sym typeface="EB Garamond"/>
            </a:endParaRPr>
          </a:p>
        </p:txBody>
      </p:sp>
      <p:sp>
        <p:nvSpPr>
          <p:cNvPr id="1233" name="Google Shape;1233;p135"/>
          <p:cNvSpPr txBox="1"/>
          <p:nvPr/>
        </p:nvSpPr>
        <p:spPr>
          <a:xfrm>
            <a:off x="373450" y="893725"/>
            <a:ext cx="8367300" cy="92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FFFFFF"/>
                </a:solidFill>
              </a:rPr>
              <a:t>These devices can also come with edge computing capabilities.</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0"/>
              </a:spcAft>
              <a:buClr>
                <a:schemeClr val="dk1"/>
              </a:buClr>
              <a:buSzPts val="1100"/>
              <a:buFont typeface="Arial"/>
              <a:buNone/>
            </a:pPr>
            <a:r>
              <a:rPr lang="en" sz="1800">
                <a:solidFill>
                  <a:srgbClr val="FFFFFF"/>
                </a:solidFill>
              </a:rPr>
              <a:t>This means, you can run your applications in EC2 instances in the devices so that you can work in edge environments with limited connectivity.</a:t>
            </a:r>
            <a:endParaRPr sz="1800">
              <a:solidFill>
                <a:srgbClr val="FFFFFF"/>
              </a:solidFill>
            </a:endParaRPr>
          </a:p>
          <a:p>
            <a:pPr indent="0" lvl="0" marL="0" rtl="0" algn="l">
              <a:spcBef>
                <a:spcPts val="600"/>
              </a:spcBef>
              <a:spcAft>
                <a:spcPts val="0"/>
              </a:spcAft>
              <a:buClr>
                <a:schemeClr val="dk1"/>
              </a:buClr>
              <a:buSzPts val="1100"/>
              <a:buFont typeface="Arial"/>
              <a:buNone/>
            </a:pPr>
            <a:r>
              <a:t/>
            </a:r>
            <a:endParaRPr sz="1800">
              <a:solidFill>
                <a:srgbClr val="FFFFFF"/>
              </a:solidFill>
            </a:endParaRPr>
          </a:p>
          <a:p>
            <a:pPr indent="0" lvl="0" marL="0" rtl="0" algn="l">
              <a:spcBef>
                <a:spcPts val="600"/>
              </a:spcBef>
              <a:spcAft>
                <a:spcPts val="600"/>
              </a:spcAft>
              <a:buClr>
                <a:schemeClr val="dk1"/>
              </a:buClr>
              <a:buSzPts val="1100"/>
              <a:buFont typeface="Arial"/>
              <a:buNone/>
            </a:pPr>
            <a:r>
              <a:rPr lang="en" sz="1800">
                <a:solidFill>
                  <a:srgbClr val="FFFFFF"/>
                </a:solidFill>
              </a:rPr>
              <a:t>Process data locally (Image/ Video Processing, Machine Learning etc)</a:t>
            </a:r>
            <a:endParaRPr sz="1800">
              <a:solidFill>
                <a:srgbClr val="FFFFFF"/>
              </a:solidFill>
            </a:endParaRPr>
          </a:p>
        </p:txBody>
      </p:sp>
      <p:pic>
        <p:nvPicPr>
          <p:cNvPr id="1234" name="Google Shape;1234;p135"/>
          <p:cNvPicPr preferRelativeResize="0"/>
          <p:nvPr/>
        </p:nvPicPr>
        <p:blipFill>
          <a:blip r:embed="rId3">
            <a:alphaModFix/>
          </a:blip>
          <a:stretch>
            <a:fillRect/>
          </a:stretch>
        </p:blipFill>
        <p:spPr>
          <a:xfrm>
            <a:off x="784425" y="3557100"/>
            <a:ext cx="2281900" cy="1232225"/>
          </a:xfrm>
          <a:prstGeom prst="rect">
            <a:avLst/>
          </a:prstGeom>
          <a:noFill/>
          <a:ln>
            <a:noFill/>
          </a:ln>
        </p:spPr>
      </p:pic>
      <p:pic>
        <p:nvPicPr>
          <p:cNvPr id="1235" name="Google Shape;1235;p135"/>
          <p:cNvPicPr preferRelativeResize="0"/>
          <p:nvPr/>
        </p:nvPicPr>
        <p:blipFill>
          <a:blip r:embed="rId4">
            <a:alphaModFix/>
          </a:blip>
          <a:stretch>
            <a:fillRect/>
          </a:stretch>
        </p:blipFill>
        <p:spPr>
          <a:xfrm>
            <a:off x="4354604" y="3402474"/>
            <a:ext cx="2550477" cy="14308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